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0"/>
  </p:notesMasterIdLst>
  <p:sldIdLst>
    <p:sldId id="307" r:id="rId2"/>
    <p:sldId id="472" r:id="rId3"/>
    <p:sldId id="308" r:id="rId4"/>
    <p:sldId id="473" r:id="rId5"/>
    <p:sldId id="309" r:id="rId6"/>
    <p:sldId id="387" r:id="rId7"/>
    <p:sldId id="310" r:id="rId8"/>
    <p:sldId id="434" r:id="rId9"/>
    <p:sldId id="431" r:id="rId10"/>
    <p:sldId id="325" r:id="rId11"/>
    <p:sldId id="433" r:id="rId12"/>
    <p:sldId id="258" r:id="rId13"/>
    <p:sldId id="333" r:id="rId14"/>
    <p:sldId id="259" r:id="rId15"/>
    <p:sldId id="354" r:id="rId16"/>
    <p:sldId id="334" r:id="rId17"/>
    <p:sldId id="397" r:id="rId18"/>
    <p:sldId id="400" r:id="rId19"/>
    <p:sldId id="285" r:id="rId20"/>
    <p:sldId id="286" r:id="rId21"/>
    <p:sldId id="335" r:id="rId22"/>
    <p:sldId id="289" r:id="rId23"/>
    <p:sldId id="336" r:id="rId24"/>
    <p:sldId id="290" r:id="rId25"/>
    <p:sldId id="337" r:id="rId26"/>
    <p:sldId id="280" r:id="rId27"/>
    <p:sldId id="281" r:id="rId28"/>
    <p:sldId id="312" r:id="rId29"/>
    <p:sldId id="270" r:id="rId30"/>
    <p:sldId id="287" r:id="rId31"/>
    <p:sldId id="344" r:id="rId32"/>
    <p:sldId id="398" r:id="rId33"/>
    <p:sldId id="403" r:id="rId34"/>
    <p:sldId id="474" r:id="rId35"/>
    <p:sldId id="305" r:id="rId36"/>
    <p:sldId id="313" r:id="rId37"/>
    <p:sldId id="314" r:id="rId38"/>
    <p:sldId id="303" r:id="rId39"/>
    <p:sldId id="282" r:id="rId40"/>
    <p:sldId id="306" r:id="rId41"/>
    <p:sldId id="327" r:id="rId42"/>
    <p:sldId id="268" r:id="rId43"/>
    <p:sldId id="279" r:id="rId44"/>
    <p:sldId id="466" r:id="rId45"/>
    <p:sldId id="288" r:id="rId46"/>
    <p:sldId id="465" r:id="rId47"/>
    <p:sldId id="341" r:id="rId48"/>
    <p:sldId id="283" r:id="rId49"/>
    <p:sldId id="415" r:id="rId50"/>
    <p:sldId id="467" r:id="rId51"/>
    <p:sldId id="343" r:id="rId52"/>
    <p:sldId id="358" r:id="rId53"/>
    <p:sldId id="329" r:id="rId54"/>
    <p:sldId id="295" r:id="rId55"/>
    <p:sldId id="330" r:id="rId56"/>
    <p:sldId id="294" r:id="rId57"/>
    <p:sldId id="416" r:id="rId58"/>
    <p:sldId id="408" r:id="rId59"/>
    <p:sldId id="389" r:id="rId60"/>
    <p:sldId id="328" r:id="rId61"/>
    <p:sldId id="372" r:id="rId62"/>
    <p:sldId id="377" r:id="rId63"/>
    <p:sldId id="376" r:id="rId64"/>
    <p:sldId id="374" r:id="rId65"/>
    <p:sldId id="375" r:id="rId66"/>
    <p:sldId id="392" r:id="rId67"/>
    <p:sldId id="378" r:id="rId68"/>
    <p:sldId id="291" r:id="rId69"/>
    <p:sldId id="352" r:id="rId70"/>
    <p:sldId id="383" r:id="rId71"/>
    <p:sldId id="437" r:id="rId72"/>
    <p:sldId id="423" r:id="rId73"/>
    <p:sldId id="265" r:id="rId74"/>
    <p:sldId id="355" r:id="rId75"/>
    <p:sldId id="339" r:id="rId76"/>
    <p:sldId id="324" r:id="rId77"/>
    <p:sldId id="326" r:id="rId78"/>
    <p:sldId id="457" r:id="rId79"/>
    <p:sldId id="323" r:id="rId80"/>
    <p:sldId id="399" r:id="rId81"/>
    <p:sldId id="284" r:id="rId82"/>
    <p:sldId id="395" r:id="rId83"/>
    <p:sldId id="366" r:id="rId84"/>
    <p:sldId id="357" r:id="rId85"/>
    <p:sldId id="368" r:id="rId86"/>
    <p:sldId id="405" r:id="rId87"/>
    <p:sldId id="367" r:id="rId88"/>
    <p:sldId id="264" r:id="rId89"/>
    <p:sldId id="322" r:id="rId90"/>
    <p:sldId id="298" r:id="rId91"/>
    <p:sldId id="321" r:id="rId92"/>
    <p:sldId id="304" r:id="rId93"/>
    <p:sldId id="340" r:id="rId94"/>
    <p:sldId id="384" r:id="rId95"/>
    <p:sldId id="365" r:id="rId96"/>
    <p:sldId id="364" r:id="rId97"/>
    <p:sldId id="296" r:id="rId98"/>
    <p:sldId id="348" r:id="rId99"/>
    <p:sldId id="424" r:id="rId100"/>
    <p:sldId id="429" r:id="rId101"/>
    <p:sldId id="393" r:id="rId102"/>
    <p:sldId id="409" r:id="rId103"/>
    <p:sldId id="421" r:id="rId104"/>
    <p:sldId id="379" r:id="rId105"/>
    <p:sldId id="427" r:id="rId106"/>
    <p:sldId id="411" r:id="rId107"/>
    <p:sldId id="351" r:id="rId108"/>
    <p:sldId id="419" r:id="rId109"/>
    <p:sldId id="426" r:id="rId110"/>
    <p:sldId id="370" r:id="rId111"/>
    <p:sldId id="450" r:id="rId112"/>
    <p:sldId id="446" r:id="rId113"/>
    <p:sldId id="449" r:id="rId114"/>
    <p:sldId id="447" r:id="rId115"/>
    <p:sldId id="442" r:id="rId116"/>
    <p:sldId id="455" r:id="rId117"/>
    <p:sldId id="451" r:id="rId118"/>
    <p:sldId id="459" r:id="rId119"/>
    <p:sldId id="468" r:id="rId120"/>
    <p:sldId id="422" r:id="rId121"/>
    <p:sldId id="469" r:id="rId122"/>
    <p:sldId id="439" r:id="rId123"/>
    <p:sldId id="420" r:id="rId124"/>
    <p:sldId id="356" r:id="rId125"/>
    <p:sldId id="453" r:id="rId126"/>
    <p:sldId id="302" r:id="rId127"/>
    <p:sldId id="428" r:id="rId128"/>
    <p:sldId id="438" r:id="rId129"/>
    <p:sldId id="394" r:id="rId130"/>
    <p:sldId id="471" r:id="rId131"/>
    <p:sldId id="413" r:id="rId132"/>
    <p:sldId id="414" r:id="rId133"/>
    <p:sldId id="464" r:id="rId134"/>
    <p:sldId id="407" r:id="rId135"/>
    <p:sldId id="430" r:id="rId136"/>
    <p:sldId id="456" r:id="rId137"/>
    <p:sldId id="436" r:id="rId138"/>
    <p:sldId id="461" r:id="rId139"/>
    <p:sldId id="440" r:id="rId140"/>
    <p:sldId id="452" r:id="rId141"/>
    <p:sldId id="444" r:id="rId142"/>
    <p:sldId id="401" r:id="rId143"/>
    <p:sldId id="454" r:id="rId144"/>
    <p:sldId id="460" r:id="rId145"/>
    <p:sldId id="475" r:id="rId146"/>
    <p:sldId id="476" r:id="rId147"/>
    <p:sldId id="477" r:id="rId148"/>
    <p:sldId id="443" r:id="rId149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FF00"/>
    </p:penClr>
    <p:extLst>
      <p:ext uri="{EC167BDD-8182-4AB7-AECC-EB403E3ABB37}">
        <p14:laserClr xmlns:p14="http://schemas.microsoft.com/office/powerpoint/2010/main">
          <a:srgbClr val="00FF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FFFFCC"/>
    <a:srgbClr val="FF9999"/>
    <a:srgbClr val="EAB0E3"/>
    <a:srgbClr val="FF66FF"/>
    <a:srgbClr val="F28EC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7" autoAdjust="0"/>
    <p:restoredTop sz="94662" autoAdjust="0"/>
  </p:normalViewPr>
  <p:slideViewPr>
    <p:cSldViewPr snapToGrid="0">
      <p:cViewPr varScale="1">
        <p:scale>
          <a:sx n="102" d="100"/>
          <a:sy n="102" d="100"/>
        </p:scale>
        <p:origin x="576" y="102"/>
      </p:cViewPr>
      <p:guideLst/>
    </p:cSldViewPr>
  </p:slideViewPr>
  <p:outlineViewPr>
    <p:cViewPr>
      <p:scale>
        <a:sx n="33" d="100"/>
        <a:sy n="33" d="100"/>
      </p:scale>
      <p:origin x="0" y="-21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7" d="100"/>
        <a:sy n="57" d="100"/>
      </p:scale>
      <p:origin x="0" y="-622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notesMaster" Target="notesMasters/notesMaster1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presProps" Target="pres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heme" Target="theme/theme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tableStyles" Target="tableStyles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8T22:49:38.589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3:55.879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1 228,'0'-1,"0"0,1 0,-1 0,0-1,1 1,0 0,-1 0,1 0,0 0,-1 0,1 0,0 0,0 0,0 1,0-1,0 0,0 0,0 1,0-1,0 1,0-1,0 1,0-1,1 1,-1-1,0 1,3 0,39-6,-36 5,55-4,-1 3,1 3,0 2,-1 3,0 3,75 20,-71-11,244 63,-293-78,0 1,0 0,0 1,-1 1,0 1,0 0,0 1,-1 0,-1 1,1 1,18 17,-27-22,1-1,-1 1,1-1,0 0,0 0,1-1,-1 0,1 0,0-1,0 0,13 3,4-2,0-1,30-1,23 2,118 26,-163-22,-1 2,0 1,0 1,31 17,-56-26,0 1,0-1,1-1,-1 1,1-1,-1-1,1 1,0-1,-1 0,1 0,-1-1,1 0,-1 0,1-1,7-2,13-5,0-2,28-15,-45 21,-5 2,0 0,0-1,0 1,0-1,-1 0,0-1,0 1,0-1,0 1,-1-1,0 0,0 0,0-1,-1 1,1-1,-1 1,2-9,-2 6,-1 0,1 1,-2-1,1 0,-1 0,0 0,0 0,-1 1,0-1,-1 0,1 1,-7-16,6 19,0 0,-1 0,0 0,0 1,0-1,-1 1,1 0,-1-1,1 1,-1 1,0-1,-1 1,-4-3,-67-25,37 15,-17-15,48 24,0 1,-1 0,1 1,-1 0,0 0,0 1,0 0,-1 0,-12-1,-95-2,-117 8,-52 0,278-3,0 0,-1 0,1-1,0 0,0 0,0-1,0 0,1-1,-1 1,1-2,0 1,0-1,0 0,0 0,-9-11,5 8,0 0,-1 0,0 2,0-1,-1 1,1 1,-1 0,-1 1,1 0,0 1,-27-2,-13 2,-95 5,66 2,-21-5,-89 5,186-3,1 1,-1-1,0 2,1-1,0 1,-1-1,1 1,0 1,1-1,-1 1,0 0,1 0,0 0,0 1,0-1,1 1,-1 0,-3 9,-3 2,2 1,0 0,1 1,-8 30,8-7,1 1,3 0,1 0,6 61,-1-3,-3-48,-2-1,-14 82,7-71,3 1,2 0,4 0,7 66,-2-106,0 0,1 0,2-1,0 0,2 0,0-1,16 23,3 11,-22-42,1 0,0-1,1 1,1-2,0 1,1-2,0 1,21 15,9 2,59 29,-23-14,-47-25,116 77,-130-84,-1-1,1-1,1 0,0-1,0-1,0-1,1 0,0-1,0-1,28 2,16-1,113-8,-64 0,-52 5,-28 0,-1-2,44-4,-68 4,1-1,-1 0,1-1,-1 0,1 0,-1 0,0-1,0 0,0 0,0 0,-1-1,0 1,1-2,-1 1,0 0,6-9,13-36,-5 8,-5 14,-2-1,0 0,-2-1,10-45,8-21,-24 84,1 1,0 0,1 1,0-1,0 1,11-11,-11 13,0 1,0-2,-1 1,0-1,-1 1,1-1,-1 0,-1-1,0 1,4-18,-2-30,-2 0,-7-66,1 8,0-7,7-138,-4 256,0 0,0 0,0 1,1-1,0 0,-1 0,1 0,0 0,0 1,1-1,-1 1,0-1,1 1,0-1,-1 1,1 0,3-3,-3 4,-1 0,1 0,0 0,0 1,0-1,0 0,0 1,-1 0,1-1,0 1,0 0,0 0,0 0,0 0,0 0,0 1,0-1,0 1,2 0,8 4,1 1,-2 0,1 1,-1 0,17 14,-26-20,8 7,-2-1,1 1,-1 1,-1-1,1 1,-1 1,-1 0,0-1,0 2,-1-1,0 1,-1 0,0 0,-1 0,2 12,15 55,-7-36,-2 0,-3 1,-1 0,2 54,-8-4,-5 132,3-219,1-1,-1 0,-1 0,1 0,-1 0,0 0,0 0,0 0,-1-1,1 1,-1-1,0 0,0 1,-1-1,0-1,1 1,-6 3,-6 4,-1-1,0 0,-27 11,29-15,1 1,0 0,0 0,1 1,0 1,-15 13,21-16,1-1,-1-1,0 1,0-1,-1 0,1 0,-1-1,0 0,0 0,0 0,0-1,0 0,0-1,-9 2,-11-1,-1-1,-42-3,18-1,-6 4,22 0,-55-5,81 3,0-1,1 0,-1 0,0-1,1 0,0-1,0 0,0 0,0-1,-10-8,-4-3,0 1,0 1,-2 1,0 0,0 2,-1 1,0 2,-36-8,57 15,0 0,0 0,0-1,0 1,0-1,0 0,0 0,1-1,-1 0,1 0,0 0,0 0,0 0,-6-8,6 6,1 0,1-1,-1 0,1 1,0-1,0 0,1 0,-1 0,2 0,-1 0,0 0,1-8,5-339,-5 348,0 1,0 0,0 0,0 0,1 0,-1 0,1 0,0-1,1 2,-1-1,1 0,-1 0,1 0,0 1,5-6,-4 5,1 1,1 1,-1-1,0 1,1-1,-1 1,1 0,-1 1,1-1,0 1,0 0,10-1,67-11,1 3,0 4,129 6,-202 1,-1 0,0 1,1 0,-1 1,0 0,0 0,0 1,-1 0,1 1,-1-1,0 2,0-1,-1 1,9 8,-1 3,-1 0,-1 1,0 0,19 39,-6-16,-21-33,1 0,-1 0,-1 1,0 0,5 12,-8-16,0-1,0 0,-1 1,0-1,0 0,0 1,0-1,-1 1,0-1,0 0,0 1,0-1,0 0,-1 0,-4 7,0 1,-1 0,-1-1,0 0,0 0,-1-1,-1 0,1-1,-2 0,1 0,-1-1,0-1,-1 0,0 0,0-1,-1-1,-23 8,17-8,0-1,-1-1,1-1,-1 0,1-1,-1-2,1 0,-1-1,1 0,0-2,-22-6,-26-10,-101-34,148 46,1 0,0-2,0 0,1-1,1-1,-20-17,30 23,0 1,-1 0,0 0,0 1,0 0,-1 1,1 0,-10-3,10 4,1 0,0 0,0-1,0 0,1 0,-1 0,1-1,-1 0,1-1,0 1,-8-10,4 3,-1 1,0 0,0 1,-1 0,0 0,-14-6,-8-6,23 12,1 0,0 0,0 0,-10-14,11 12,0 1,-1 0,0 1,-13-10,-4 2,16 11,2 0,-1-1,-17-16,24 20,0-1,0 0,0 0,1 0,-1 0,1-1,0 1,0 0,1-1,-1 0,1 1,0-1,-1-6,0-7,-1-1,2 0,1 0,0 1,1-1,1 0,9-33,-10 49,1 1,0-1,0 0,0 0,0 1,0-1,1 1,-1 0,1-1,0 1,-1 0,1 1,0-1,0 0,0 1,1 0,-1 0,0 0,0 0,1 0,5 0,8-1,1 1,0 0,17 3,-13-1,21 0,-1 2,0 2,49 11,18 15,-49-14,71 12,-126-28,-1 1,0-1,1 1,-1 0,0 0,0 0,0 0,4 4,-5-4,1 1,-1-1,0 0,1-1,-1 1,1 0,0-1,5 1,-8-2,0 0,0 0,-1 0,1-1,0 1,0 0,0-1,0 1,-1 0,1-1,0 1,-1-1,1 1,0-1,-1 0,1 1,0-1,-1 0,1 1,-1-1,1 0,-1 0,0 0,1 1,-1-1,0 0,1 0,-1 0,0 0,0 0,0 1,0-1,0-1,3-36,-3 33,-1-56,0 46,0-1,1 0,0 1,2-1,-1 1,2-1,0 1,1 0,1 0,8-19,13-17,40-106,-48 126,-5 11,-13 20,0-1,-1 1,1-1,0 1,0 0,0-1,0 1,-1-1,1 1,0-1,0 1,-1 0,1-1,0 1,-1 0,1-1,0 1,-1 0,1-1,0 1,-1 0,1 0,-1-1,1 1,-1 0,1 0,0 0,-1 0,1 0,-1-1,1 1,-1 0,0 0,-24-5,20 4,-11-3,1 0,0-1,0-1,0 0,-17-11,26 14,1-1,-1 1,1-1,0-1,0 1,0-1,1 1,-1-1,1-1,0 1,1 0,-1-1,1 0,0 0,-3-9,6 14,0 0,0 1,0-1,0 0,0 0,0 0,0 1,0-1,1 0,-1 0,0 1,0-1,1 0,-1 0,0 1,1-1,-1 0,1 1,-1-1,1 0,-1 1,1-1,0 1,-1-1,1 1,-1-1,1 1,0-1,0 1,-1 0,1-1,0 1,0 0,-1 0,1-1,0 1,0 0,1 0,36-3,-34 3,403 1,-138 2,-248-3,1 2,-1 0,1 1,30 10,-30-7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4:03.230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0,'0'1494,"1"-1474,2 1,0-1,1 0,2 0,0 0,1-1,11 23,-9-22,0 1,-2-1,-1 1,0 0,5 43,-10-39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4:11.334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1 1997,'1206'0,"-1180"-2,-1 0,1-2,35-11,-35 9,-20 4,-1 1,0-2,0 1,-1 0,1-1,0 0,7-7,-9 8,0-1,0 1,0 0,0 0,1 0,-1 0,0 0,1 1,0-1,-1 1,1 0,0 0,-1 0,1 1,0 0,0-1,4 1,9 2,5-1,0 2,0 0,0 1,-1 1,0 1,0 1,36 17,-47-20,0 1,0-1,0-1,1 0,-1 0,1-1,19 2,80-4,-66-1,-37 1,0-1,0 0,0 0,-1 0,1-1,0 0,-1 0,1 0,-1-1,1 0,-1 0,0-1,0 0,-1 0,1 0,-1-1,0 0,0 0,-1 0,1 0,-1-1,0 0,-1 0,1 0,-1 0,0 0,-1-1,0 1,0-1,2-9,-1 3,-1 1,-1 0,0-1,-1 1,0 0,0-1,-1 1,-1-1,0 1,-1 0,-1 0,1 0,-2 1,0-1,-10-18,5 12,1-1,1 0,0-1,2 0,0 0,2-1,0 1,1-1,1 0,1-38,1 48,-1 0,0 1,-1-1,0 0,-1 1,0 0,-1-1,0 1,-1 1,-5-11,4 6,0 0,2 0,0 0,0-1,1 0,1 0,0-16,4-114,0 68,0 54,0 1,9-35,3-22,-10 51,1 0,2 1,11-30,-10 33,-1 0,-1 0,-1-1,4-40,-12-338,4 374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4:13.861"/>
    </inkml:context>
    <inkml:brush xml:id="br0">
      <inkml:brushProperty name="width" value="0.3" units="cm"/>
      <inkml:brushProperty name="height" value="0.6" units="cm"/>
      <inkml:brushProperty name="color" value="#00FDFF"/>
      <inkml:brushProperty name="tip" value="rectangle"/>
      <inkml:brushProperty name="rasterOp" value="maskPen"/>
      <inkml:brushProperty name="ignorePressure" value="1"/>
    </inkml:brush>
  </inkml:definitions>
  <inkml:trace contextRef="#ctx0" brushRef="#br0">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5:02.703"/>
    </inkml:context>
    <inkml:brush xml:id="br0">
      <inkml:brushProperty name="width" value="0.3" units="cm"/>
      <inkml:brushProperty name="height" value="0.6" units="cm"/>
      <inkml:brushProperty name="color" value="#FF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0,'7'1,"0"1,0-1,-1 1,1 1,-1-1,1 1,-1 0,0 1,11 8,2-1,399 213,-54-32,-40-6,-314-182,0 1,-1-1,1-1,0 0,1 0,-1-1,0-1,12 1,88-3,-47-2,949 1,-607 2,-389 0,1 1,-1-1,1-1,-1 0,1-2,17-4,-30 6,-1 0,1 0,-1-1,0 1,1-1,-1 0,0 0,0 0,0 0,0-1,-1 1,1-1,-1 0,1 0,-1 0,0 0,0 0,0 0,-1 0,1-1,-1 1,0-1,0 1,0-1,0 0,0 1,-1-1,1-5,-1-28,0 21,1 0,0 0,5-19,-5 29,1 1,0-1,0 1,1-1,-1 1,1 0,1-1,-1 2,1-1,-1 0,2 1,5-6,6-4,0 1,1 1,0 0,1 1,1 1,0 1,37-13,-28 14,-1 2,1 1,0 2,0 0,39 3,-56 0,1-1,0 0,-1 0,1-1,-1-1,0 0,0 0,11-6,-19 8,0 0,0 0,0-1,-1 1,1-1,-1 0,1 0,-1 0,0 0,1 0,-1-1,0 1,0 0,-1-1,1 0,0 1,-1-1,0 0,0 0,0 0,0 0,0 0,0 0,-1 0,1 0,-1 0,0 0,0 0,0 0,-1 0,1 0,-1 0,1 0,-3-6,2 6,-1 0,0 0,0 1,0-1,0 0,0 1,0-1,-1 1,1 0,-1 0,1 0,-1 0,0 0,0 0,0 1,0-1,0 1,0 0,-1 0,1 0,0 1,-1-1,-5 0,-11-1,-1 1,-35 3,36-1,-573 4,384-6,131 5,0 4,-129 29,-51 7,-92-10,264-18,60-11,0 0,-38 2,-366-9,394 0,0-2,0-2,1-1,0-2,-43-17,-59-14,90 29,21 4,-1 2,1 0,-38-1,-317 7,353-1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5:10.244"/>
    </inkml:context>
    <inkml:brush xml:id="br0">
      <inkml:brushProperty name="width" value="0.3" units="cm"/>
      <inkml:brushProperty name="height" value="0.6" units="cm"/>
      <inkml:brushProperty name="color" value="#FF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30,'3'61,"14"78,-4-41,-9-71,2 0,1-1,12 28,6 25,-9-18,-2-13,-2 1,-3 0,7 91,-17-107,-2 1,-10 49,6-45,-3 58,9-70,3 204,-2-227,1 0,-1 0,0 0,1 0,0-1,0 1,0 0,0-1,0 1,0 0,3 2,7-2,4-20,0-14,0-1,-2 0,-2-1,-1-1,-1 0,-2 0,-2-1,2-44,5-33,5-93,-16 177,-1 17,1 0,-1 0,-1-1,0 1,-1 0,-3-11,5 22,0 0,0 1,0-1,0 0,0 0,0 1,-1-1,1 0,0 0,0 0,0 1,0-1,-1 0,1 0,0 0,0 1,-1-1,1 0,0 0,0 0,-1 0,1 0,0 0,0 0,-1 0,1 0,0 0,-1 0,1 0,0 0,0 0,-1 0,1 0,0 0,0 0,-1 0,1 0,0 0,-1 0,1 0,0-1,0 1,0 0,-1 0,1 0,0 0,0-1,0 1,-1 0,1 0,0-1,0 1,0 0,0 0,0 0,-1-1,1 1,0 0,0-1,0 1,-6 25,-3 75,8 184,4-125,-3-146,-5 163,2-147,-2 0,0 1,-19 54,23-81,-1 0,1 0,0 1,1-1,-1 0,0 1,1-1,0 0,0 1,0-1,0 1,1 5,0-7,0 0,0 0,0-1,1 1,-1 0,0-1,1 1,-1-1,1 1,-1-1,1 1,0-1,-1 0,1 0,0 0,0 0,0 0,0-1,0 1,0 0,0-1,3 1,6 1,0-1,0 0,1 0,-1-1,1 0,-1-1,18-4,87-25,-18 3,22 10,187-2,-183 15,173-27,-155 11,181-2,-201 17,831-7,-634 13,-298-1,1 0,0 2,24 5,-41-6,1 0,-1 1,1-1,-1 1,0 1,1-1,-1 1,0 0,-1 0,1 0,-1 1,1 0,-1 0,0 0,0 0,-1 0,4 6,-2 0,19 24,-24-33,0-1,0 0,1 0,-1 0,0 1,0-1,1 0,-1 0,0 0,1 1,-1-1,0 0,1 0,-1 0,0 0,1 0,-1 0,0 0,1 0,-1 0,0 0,1 0,-1 0,0 0,1 0,-1 0,0 0,1 0,-1 0,0-1,0 1,1 0,-1 0,1-1,6-21,-1-49,-6-138,-3 79,3-949,0 1073,-1 0,1 1,-1-1,0 0,0 0,-1 0,0 1,0-1,0 1,-6-10,7 13,0 1,0-1,-1 1,1-1,0 1,-1 0,1 0,0 0,-1 0,0 0,1 0,-1 0,0 0,1 1,-1-1,0 1,0-1,1 1,-1 0,0-1,0 1,0 0,0 0,1 0,-1 1,0-1,0 0,0 1,1-1,-1 1,0 0,1-1,-1 1,0 0,1 0,-1 0,1 0,-3 3,-6 4,1 1,0 0,1 0,0 1,1 1,0-1,-9 18,-12 17,5-13,-2-1,-1-1,-1-2,-1 0,-1-2,-2-1,-1-2,-38 22,-8-1,-2-4,-1-3,-3-4,0-4,-144 31,-646 75,295-55,488-63,45-8,0-1,-81 2,69-10,0-2,0-3,-74-16,224 13,1666 7,-836 3,-919-2,0 0,0 0,1 0,-1 1,0-1,0 1,0-1,0 1,4 2,-4 7,-17 7,-7-1,0 0,-1-2,0-1,-43 19,-106 33,151-58,-18 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5:13.597"/>
    </inkml:context>
    <inkml:brush xml:id="br0">
      <inkml:brushProperty name="width" value="0.3" units="cm"/>
      <inkml:brushProperty name="height" value="0.6" units="cm"/>
      <inkml:brushProperty name="color" value="#FF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7,'1368'0,"-1293"2,131 21,71 34,-206-41,237 35,-252-44,-1-2,106-6,-88-1,-73 3,0-1,1 0,-1 0,0 0,0 0,1 0,-1 0,0 0,0 0,0 0,1 0,-1 0,0 0,0 0,0 0,1 0,-1 0,0 0,0 0,0 0,1 0,-1-1,0 1,0 0,0 0,1 0,-1 0,0 0,0 0,0-1,0 1,0 0,1 0,-1 0,0 0,0-1,0 1,0 0,0 0,0 0,0-1,0 1,0 0,0 0,0 0,0-1,0 1,0 0,0 0,0-1,0 1,0 0,0 0,0 0,0-1,0 1,0 0,0 0,0 0,0 0,-1-1,-15-16,-26-12,16 15,-1 2,1 1,-2 0,-29-5,-18-8,55 18,0 1,0 1,-1 0,-37 0,-88 6,53 1,-1001-2,1066-1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5:16.588"/>
    </inkml:context>
    <inkml:brush xml:id="br0">
      <inkml:brushProperty name="width" value="0.3" units="cm"/>
      <inkml:brushProperty name="height" value="0.6" units="cm"/>
      <inkml:brushProperty name="color" value="#FF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1,'0'0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5:21.934"/>
    </inkml:context>
    <inkml:brush xml:id="br0">
      <inkml:brushProperty name="width" value="0.3" units="cm"/>
      <inkml:brushProperty name="height" value="0.6" units="cm"/>
      <inkml:brushProperty name="color" value="#FF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0,'2528'0,"-2493"0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5:24.623"/>
    </inkml:context>
    <inkml:brush xml:id="br0">
      <inkml:brushProperty name="width" value="0.3" units="cm"/>
      <inkml:brushProperty name="height" value="0.6" units="cm"/>
      <inkml:brushProperty name="color" value="#FF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97,'795'-38,"-696"28,708-38,60 49,-815-1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3-19T14:05:29.280"/>
    </inkml:context>
    <inkml:brush xml:id="br0">
      <inkml:brushProperty name="width" value="0.3" units="cm"/>
      <inkml:brushProperty name="height" value="0.6" units="cm"/>
      <inkml:brushProperty name="color" value="#FFFF69"/>
      <inkml:brushProperty name="tip" value="rectangle"/>
      <inkml:brushProperty name="rasterOp" value="maskPen"/>
      <inkml:brushProperty name="ignorePressure" value="1"/>
    </inkml:brush>
  </inkml:definitions>
  <inkml:trace contextRef="#ctx0" brushRef="#br0">0 35,'1'-1,"0"-1,0 1,0 0,0-1,1 1,-1 0,0 0,1 0,-1 0,1 0,-1 0,1 0,0 1,-1-1,1 0,-1 1,1 0,0-1,0 1,-1 0,1 0,0 0,2 0,-2-1,91-9,0 5,99 5,-76 2,331 19,242 25,-678-47,0 1,0 1,1 0,-1 0,0 1,0 0,-1 1,1 1,-1-1,1 2,17 9,-19-9,1-1,0 0,-1 0,2-1,-1-1,0 0,20 2,80-3,-67-1,46 1,138-6,-126-19,-79 20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CAB78B-8607-4E4E-BC5C-AA6CAC9D3D7C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2C3CC7-8C53-4F31-9FAB-35C0A3F35BD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593091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43810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906589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78016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555827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30956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26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823019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30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71889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32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800950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37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03347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46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0632622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53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631192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56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232573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57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226994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F3E7C4-C43D-2626-C93B-3A596CA6C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C195E4F2-DB25-BBFD-CDFD-A026481298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46BB4995-6956-E5A3-F25D-080B1D0A212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D74BA265-C0EB-1A89-2206-1B337D397E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58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816266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  </a:t>
            </a:r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69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8761176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30374B-AEBD-F0FB-40D7-2244982EE4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4B26BBD-BBBA-44C5-6ADD-3D39343353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CF8C131B-80D5-3388-7165-08EA37BAD9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u-HU" dirty="0"/>
              <a:t>  </a:t>
            </a:r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AD99025-CB4B-DDFA-584E-3D2DDF17FE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72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4579345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77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17304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87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842144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95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240666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112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295554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113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963489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70ADF5-1EF6-2763-25E3-19D668AE56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1E9D101B-5B21-8BCB-053C-FE73D4D118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761B6301-077A-8D98-654D-639A0032BC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40FB693-07E7-9476-1B13-D393962DB2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114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5651127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950DE-67B2-DAA2-B8E0-2AE50208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8C6B5E5-5CC0-D06C-2A95-B21F1DA69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E3FFDDD-A90A-7A9C-0638-4B0B53465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E871194-2889-FC1D-7396-EC17D9C74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115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4071250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D83C39-6D2A-6ABD-CCE3-D6637913EA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7EBD45C1-EC1E-665A-F37E-62FE6524327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72912409-9336-14A1-350F-A1BF444DA8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22ED3CF1-B498-C00B-08AF-59DC47F91E4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116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469263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43EBB8-9D86-1577-9F45-101E2139ED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537864A5-E6E2-76DF-0411-2B99D3FA16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811487F4-D881-AB42-422A-B2B553EC8D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5188FA4-C268-332F-33FA-C68946ACDF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117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841375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2326CC-1CC5-94A6-1316-9CD314630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BEC1E095-B8B9-109C-9479-C76DD2A0B2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E6F4C32D-EBB3-CF5A-2958-D9BCF2CAC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85ADF83-D17B-1575-3CD0-6C5831968B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118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589243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E65B2C-4487-5CEA-425F-DBF1EC8D2B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D05EEC48-E782-970D-BAA0-2BC18BC910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687B3A4F-520A-2D1F-BC36-C48B174C14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389D55C-6377-0EF3-179B-4E1922A245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119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0971215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E2166-325F-BEE3-03C8-2FDADFA2A6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80720E01-2636-2E40-5E5B-AC7735BF0F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22C7F318-8AA4-FFFD-E78C-4CB36ACD1F8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363CCBF6-5B2F-5867-CCEB-78E65612EB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121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137224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950DE-67B2-DAA2-B8E0-2AE50208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8C6B5E5-5CC0-D06C-2A95-B21F1DA69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E3FFDDD-A90A-7A9C-0638-4B0B53465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E871194-2889-FC1D-7396-EC17D9C74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122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911023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124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028848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125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2300985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133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0285623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134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9703727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DB4FDE-98F9-8FC3-B2DD-8EF949747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4AE21ECC-A3F1-B5AC-741F-B31EE26960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5DF4A7D-73F8-7BAE-4BD2-336CE281A4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EB83832F-E344-69E6-935F-7AE56C76F68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135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4351139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136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522762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950DE-67B2-DAA2-B8E0-2AE50208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8C6B5E5-5CC0-D06C-2A95-B21F1DA69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E3FFDDD-A90A-7A9C-0638-4B0B53465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E871194-2889-FC1D-7396-EC17D9C74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139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23205183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141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1512129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142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0071702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B9E85D-165D-328A-6728-8EBF44D93F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FCE6C625-6E29-3CEA-3F30-ACD1B97332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24202315-5C6C-F213-E931-1B2E2DEFB39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A4F55C13-1774-EA0E-3797-8320D42F12C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145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0923696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DE767C-EBF0-513A-2E5E-521D3A7EC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6F36FFC0-E938-0713-427F-14C7DC57973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05DDE5CB-9FCB-FF9A-7761-BF65C3BA84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BBBACD9B-D3D1-60ED-A3AB-45D6E457B9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146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750882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EE1F13-C604-968A-AA82-3EA8710129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3010A034-581F-7E37-3580-B4FC4BB0E7B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7CFB689A-D9C1-9F6B-7924-D893D113D9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CA04CE07-3302-16C7-535B-D5953674D4B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147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843199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1950DE-67B2-DAA2-B8E0-2AE50208F5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kép helye 1">
            <a:extLst>
              <a:ext uri="{FF2B5EF4-FFF2-40B4-BE49-F238E27FC236}">
                <a16:creationId xmlns:a16="http://schemas.microsoft.com/office/drawing/2014/main" id="{28C6B5E5-5CC0-D06C-2A95-B21F1DA695F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Jegyzetek helye 2">
            <a:extLst>
              <a:ext uri="{FF2B5EF4-FFF2-40B4-BE49-F238E27FC236}">
                <a16:creationId xmlns:a16="http://schemas.microsoft.com/office/drawing/2014/main" id="{5E3FFDDD-A90A-7A9C-0638-4B0B534654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u-HU" dirty="0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1E871194-2889-FC1D-7396-EC17D9C7474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22C3CC7-8C53-4F31-9FAB-35C0A3F35BD0}" type="slidenum">
              <a:rPr lang="hu-HU" smtClean="0"/>
              <a:t>148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9354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D56D81E-CF91-547D-4AB5-B3E066F5317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CE4E5620-0481-2E9A-D797-92BC403F4D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1C508462-4EF8-E74A-7FB0-83ECCEA4D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86A47292-BD05-8636-50E3-9AE35132D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52FE80E-6FAB-AEE1-BF0C-E33534A1B9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934244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6E3AC8B-97C3-CEBB-C8EB-8A69D1826B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93DB8FD-03C8-45AE-0A3B-FC8106D64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C12AF2FA-05FE-68DE-0C8C-219B6C876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03501962-DBE7-8779-3566-2AD3EBC0B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F599B897-10D4-B0D9-C34A-E31C96E39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9450741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998F773-92B5-4F10-9913-72455A10D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53A2BF40-0568-8DFC-126B-27D53750BC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435FC20E-FD6F-8332-1196-8BFEFB985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D5546E2E-BA1B-0253-7AF7-66EA0DF61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236877BF-9DC5-9661-BBDA-5E68F40994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8832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11466479-8449-4D9A-82EA-B5D7A7AE9C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BAB93093-9759-B523-4BFF-5818A45476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17B875E5-D2FF-4E85-B90D-02C80E800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DB434043-CCF5-182D-FD87-DB6B18B55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7BED788C-1C2A-5C84-DDDC-A0D84A10EC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3B254802-551E-3A34-6434-722A884C75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490883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C186928-F156-AA9A-8BD8-36318ECD91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A3F34E89-8331-106F-EDE1-0F7CE9FB7B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F13F1FF8-6CD8-DF1E-6E3A-57C2026B19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50638871-49E4-61B1-566B-243B06F751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2538A3B2-A807-838D-F82B-1448D1D87CF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C993E2F2-AB36-24A1-C0AD-3D56F43EA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867BD81B-7C6F-9013-D77F-8B0DFEFA1C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ED814DF9-BCE3-39A3-7F9B-87229E64D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44138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42F67707-C941-B449-ADE5-0D0376913A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F77D379E-C92C-4A02-3926-BB78953B1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F685532F-0019-5F08-D6D1-EB87322132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BCA5595-35D1-0265-F1CD-4D35F47D88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783124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34B15266-D635-334C-6C54-850341E3A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8C7F7ED5-5FE8-6F07-C910-D86DD4E9CF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75093B13-0BD2-B3F4-88BE-578CD2A33C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0405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D869F26-24DE-6BA9-36DE-668204767F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33D4E70-694D-78E7-2775-1C966DEEA2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251CC48D-93B8-F67E-2D83-176EE365C13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FAAD7EA-F376-0647-5F2B-E3193C822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6857175-43FB-6A95-15F8-BE34398ED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EE74291F-AF29-A23E-A01F-2FCF29EB9D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83987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96EE4BA-8EE5-4DF5-246A-DEBA87FEEB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294D172-2D81-9145-A33C-37CC5F3CBFE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70ED3CE4-A6F6-4F28-7F26-C553658194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036C7CDD-3EE6-FA96-291D-DF2012B53D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3A42571A-FFF2-FAD2-9FFE-841B4171C2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9C029E8-BCCE-5720-281C-2E49ECED31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66724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2DFDF36-89CD-FF5D-4C73-17F7BCB71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AACBA10-B43A-CBB9-CB30-DB2AC630469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653174B0-2DF8-3EEB-831F-00C53CEE5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1FEB3BA-50F9-26C8-2831-F0E1F1C19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5A4CC12C-7815-D268-B6BA-E9B8A0445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1919661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D79DD5DE-A911-0C98-B27A-79D2E787E0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AB0F8162-5058-513C-B065-9D2031D6B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97FB6C1E-9568-15AD-8876-AC970FA23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6E157F21-E163-EC0F-52C4-3F629802BA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39938AF8-CF72-8931-A2E6-7E090BB990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952819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59A71609-1CFE-0B04-8933-8B947A2F44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96540109-13FA-14BD-8D73-15FDAD16D0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A7121650-4145-A04F-EA63-59F717E3CF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8B2D04B-9603-414B-B6F2-1088E1EF88F7}" type="datetimeFigureOut">
              <a:rPr lang="hu-HU" smtClean="0"/>
              <a:t>2025. 04. 05.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BDFB7B34-77D9-3C63-2609-C6C0DB1F9E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CEC06ABD-FFC5-925E-40BB-C6F0A5BC4B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A7A4E31-6E8A-48C1-8A4E-78CB3F3644A6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83155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hu.wikipedia.org/wiki/Dimenzi%C3%B3" TargetMode="Externa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hu.wikipedia.org/w/index.php?title=F%C3%A9lempirikus&amp;action=edit&amp;redlink=1" TargetMode="External"/><Relationship Id="rId2" Type="http://schemas.openxmlformats.org/officeDocument/2006/relationships/hyperlink" Target="https://hu.wikipedia.org/wiki/Homog%C3%A9n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30.png"/><Relationship Id="rId18" Type="http://schemas.openxmlformats.org/officeDocument/2006/relationships/customXml" Target="../ink/ink5.xml"/><Relationship Id="rId26" Type="http://schemas.openxmlformats.org/officeDocument/2006/relationships/customXml" Target="../ink/ink9.xml"/><Relationship Id="rId3" Type="http://schemas.openxmlformats.org/officeDocument/2006/relationships/image" Target="../media/image8.png"/><Relationship Id="rId21" Type="http://schemas.openxmlformats.org/officeDocument/2006/relationships/image" Target="../media/image170.png"/><Relationship Id="rId7" Type="http://schemas.openxmlformats.org/officeDocument/2006/relationships/image" Target="../media/image11.png"/><Relationship Id="rId12" Type="http://schemas.openxmlformats.org/officeDocument/2006/relationships/customXml" Target="../ink/ink2.xml"/><Relationship Id="rId17" Type="http://schemas.openxmlformats.org/officeDocument/2006/relationships/image" Target="../media/image150.png"/><Relationship Id="rId25" Type="http://schemas.openxmlformats.org/officeDocument/2006/relationships/image" Target="../media/image190.png"/><Relationship Id="rId33" Type="http://schemas.openxmlformats.org/officeDocument/2006/relationships/image" Target="../media/image230.png"/><Relationship Id="rId2" Type="http://schemas.openxmlformats.org/officeDocument/2006/relationships/notesSlide" Target="../notesSlides/notesSlide6.xml"/><Relationship Id="rId16" Type="http://schemas.openxmlformats.org/officeDocument/2006/relationships/customXml" Target="../ink/ink4.xml"/><Relationship Id="rId20" Type="http://schemas.openxmlformats.org/officeDocument/2006/relationships/customXml" Target="../ink/ink6.xml"/><Relationship Id="rId29" Type="http://schemas.openxmlformats.org/officeDocument/2006/relationships/image" Target="../media/image210.png"/><Relationship Id="rId1" Type="http://schemas.openxmlformats.org/officeDocument/2006/relationships/slideLayout" Target="../slideLayouts/slideLayout7.xml"/><Relationship Id="rId6" Type="http://schemas.microsoft.com/office/2007/relationships/hdphoto" Target="../media/hdphoto1.wdp"/><Relationship Id="rId11" Type="http://schemas.openxmlformats.org/officeDocument/2006/relationships/image" Target="../media/image120.png"/><Relationship Id="rId24" Type="http://schemas.openxmlformats.org/officeDocument/2006/relationships/customXml" Target="../ink/ink8.xml"/><Relationship Id="rId32" Type="http://schemas.openxmlformats.org/officeDocument/2006/relationships/customXml" Target="../ink/ink12.xml"/><Relationship Id="rId5" Type="http://schemas.openxmlformats.org/officeDocument/2006/relationships/image" Target="../media/image10.png"/><Relationship Id="rId15" Type="http://schemas.openxmlformats.org/officeDocument/2006/relationships/image" Target="../media/image140.png"/><Relationship Id="rId23" Type="http://schemas.openxmlformats.org/officeDocument/2006/relationships/image" Target="../media/image180.png"/><Relationship Id="rId28" Type="http://schemas.openxmlformats.org/officeDocument/2006/relationships/customXml" Target="../ink/ink10.xml"/><Relationship Id="rId10" Type="http://schemas.openxmlformats.org/officeDocument/2006/relationships/customXml" Target="../ink/ink1.xml"/><Relationship Id="rId19" Type="http://schemas.openxmlformats.org/officeDocument/2006/relationships/image" Target="../media/image160.png"/><Relationship Id="rId31" Type="http://schemas.openxmlformats.org/officeDocument/2006/relationships/image" Target="../media/image220.png"/><Relationship Id="rId4" Type="http://schemas.openxmlformats.org/officeDocument/2006/relationships/image" Target="../media/image9.png"/><Relationship Id="rId9" Type="http://schemas.openxmlformats.org/officeDocument/2006/relationships/image" Target="../media/image13.jpeg"/><Relationship Id="rId14" Type="http://schemas.openxmlformats.org/officeDocument/2006/relationships/customXml" Target="../ink/ink3.xml"/><Relationship Id="rId22" Type="http://schemas.openxmlformats.org/officeDocument/2006/relationships/customXml" Target="../ink/ink7.xml"/><Relationship Id="rId27" Type="http://schemas.openxmlformats.org/officeDocument/2006/relationships/image" Target="../media/image200.png"/><Relationship Id="rId30" Type="http://schemas.openxmlformats.org/officeDocument/2006/relationships/customXml" Target="../ink/ink11.xml"/><Relationship Id="rId8" Type="http://schemas.openxmlformats.org/officeDocument/2006/relationships/image" Target="../media/image1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byjus.com/physics/derivation-of-lorentz-transformation/" TargetMode="Externa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emf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gif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AQLtcEAG9v0?feature=oembed" TargetMode="Externa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shorts/jhwvCKrUq9U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hwvCKrUq9U?feature=oembed" TargetMode="External"/><Relationship Id="rId4" Type="http://schemas.openxmlformats.org/officeDocument/2006/relationships/image" Target="../media/image34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IvDBleTz9GU?feature=oembed" TargetMode="Externa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emf"/><Relationship Id="rId2" Type="http://schemas.openxmlformats.org/officeDocument/2006/relationships/package" Target="../embeddings/Microsoft_Excel_Worksheet5.xlsx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package" Target="../embeddings/Microsoft_Excel_Worksheet6.xlsx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package" Target="../embeddings/Microsoft_Excel_Worksheet7.xlsx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package" Target="../embeddings/Microsoft_Excel_Worksheet8.xlsx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emf"/><Relationship Id="rId4" Type="http://schemas.openxmlformats.org/officeDocument/2006/relationships/package" Target="../embeddings/Microsoft_Excel_Worksheet9.xlsx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jdsUQs9w0uw?start=1&amp;feature=oembed" TargetMode="External"/><Relationship Id="rId4" Type="http://schemas.openxmlformats.org/officeDocument/2006/relationships/image" Target="../media/image52.jpe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hyperlink" Target="https://index.hu/techtud/2025/03/09/fizika-kvantumfizika-feny-szuperfoyladek-szuperszilard-cnr-gallium-arzenid/" TargetMode="Externa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hyperlink" Target="https://avi-loeb.medium.com/the-mass-of-light-f2881983742f" TargetMode="External"/><Relationship Id="rId1" Type="http://schemas.openxmlformats.org/officeDocument/2006/relationships/slideLayout" Target="../slideLayouts/slideLayout7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7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7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7.xml"/></Relationships>
</file>

<file path=ppt/slides/_rels/slide1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7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u0eOuxJX36g?feature=oembed" TargetMode="Externa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2t__0LXWSfk?feature=oembed" TargetMode="External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7.xml"/></Relationships>
</file>

<file path=ppt/slides/_rels/slide1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7.xml"/></Relationships>
</file>

<file path=ppt/slides/_rels/slide1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248">
              <a:srgbClr val="D0EBF8"/>
            </a:gs>
            <a:gs pos="0">
              <a:schemeClr val="accent1">
                <a:lumMod val="5000"/>
                <a:lumOff val="95000"/>
              </a:schemeClr>
            </a:gs>
            <a:gs pos="6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2538E303-A528-CD88-ED32-6BDDB8F4EC9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1" y="0"/>
            <a:ext cx="11430000" cy="6858000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BA0A6300-B45B-E4F1-477B-ABB1687365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35302" y="267609"/>
            <a:ext cx="5040355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48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4800" b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</a:t>
            </a:r>
            <a:r>
              <a:rPr lang="hu-HU" sz="48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X]</a:t>
            </a:r>
          </a:p>
          <a:p>
            <a:pPr algn="ctr"/>
            <a:r>
              <a:rPr lang="hu-HU" sz="2400" b="1" dirty="0">
                <a:solidFill>
                  <a:srgbClr val="0000FF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-1-  </a:t>
            </a:r>
          </a:p>
          <a:p>
            <a:pPr algn="ctr"/>
            <a:r>
              <a:rPr lang="hu-HU" sz="3200" b="1" i="1" kern="100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QUANTUM </a:t>
            </a:r>
          </a:p>
          <a:p>
            <a:pPr algn="ctr"/>
            <a:r>
              <a:rPr lang="hu-HU" sz="4400" b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VÍZIÓ</a:t>
            </a:r>
            <a:endParaRPr lang="hu-HU" sz="4400" b="1" kern="100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54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5400" b="1" dirty="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560AB5DB-9131-C17B-00D5-E59783F7D2E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" y="6028905"/>
            <a:ext cx="10972800" cy="46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400" b="1" kern="100" dirty="0">
                <a:solidFill>
                  <a:srgbClr val="00B0F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Lohonyai Miklós Mihály, notórius </a:t>
            </a:r>
            <a:r>
              <a:rPr lang="hu-HU" sz="2400" b="1" kern="10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VIZIONÁRIUS</a:t>
            </a:r>
            <a:r>
              <a:rPr lang="hu-HU" sz="2400" b="1" kern="100" dirty="0">
                <a:solidFill>
                  <a:srgbClr val="00B0F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borpásztor és fűzfapoéta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237970CE-3B3F-ED79-ECDF-299B09F35C5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0110" y="457200"/>
            <a:ext cx="10302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Filozófiai Vitakör                                                                 2025-04-04</a:t>
            </a:r>
          </a:p>
        </p:txBody>
      </p:sp>
    </p:spTree>
    <p:extLst>
      <p:ext uri="{BB962C8B-B14F-4D97-AF65-F5344CB8AC3E}">
        <p14:creationId xmlns:p14="http://schemas.microsoft.com/office/powerpoint/2010/main" val="37208862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1248">
              <a:srgbClr val="D0EBF8"/>
            </a:gs>
            <a:gs pos="0">
              <a:schemeClr val="accent1">
                <a:lumMod val="5000"/>
                <a:lumOff val="95000"/>
              </a:schemeClr>
            </a:gs>
            <a:gs pos="65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ED5B69-E96C-2BEC-667E-E7A02F0AA0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Kép 6" descr="A képen óra, rajz, illusztráció, művészet látható&#10;&#10;Automatikusan generált leírás">
            <a:extLst>
              <a:ext uri="{FF2B5EF4-FFF2-40B4-BE49-F238E27FC236}">
                <a16:creationId xmlns:a16="http://schemas.microsoft.com/office/drawing/2014/main" id="{52998AF8-0A31-6C83-F4A3-BCAB1897C78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29999" cy="6858000"/>
          </a:xfrm>
          <a:prstGeom prst="rect">
            <a:avLst/>
          </a:prstGeom>
        </p:spPr>
      </p:pic>
      <p:sp>
        <p:nvSpPr>
          <p:cNvPr id="13" name="Szövegdoboz 12">
            <a:extLst>
              <a:ext uri="{FF2B5EF4-FFF2-40B4-BE49-F238E27FC236}">
                <a16:creationId xmlns:a16="http://schemas.microsoft.com/office/drawing/2014/main" id="{DEBC31C0-2612-19B4-703E-FE5B98EDE07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35302" y="267609"/>
            <a:ext cx="5040355" cy="32624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48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4800" b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</a:t>
            </a:r>
            <a:r>
              <a:rPr lang="hu-HU" sz="48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X]</a:t>
            </a:r>
          </a:p>
          <a:p>
            <a:pPr algn="ctr"/>
            <a:r>
              <a:rPr lang="hu-HU" sz="2400" b="1" dirty="0">
                <a:solidFill>
                  <a:srgbClr val="0000FF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EGY</a:t>
            </a:r>
          </a:p>
          <a:p>
            <a:pPr algn="ctr"/>
            <a:r>
              <a:rPr lang="hu-HU" sz="3200" b="1" i="1" kern="100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QUANTUM </a:t>
            </a:r>
          </a:p>
          <a:p>
            <a:pPr algn="ctr"/>
            <a:r>
              <a:rPr lang="hu-HU" sz="4400" b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VÍZIÓ</a:t>
            </a:r>
            <a:endParaRPr lang="hu-HU" sz="4400" b="1" kern="100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54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5400" b="1" dirty="0">
              <a:solidFill>
                <a:srgbClr val="FF0000"/>
              </a:solidFill>
              <a:highlight>
                <a:srgbClr val="FFFFFF"/>
              </a:highlight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4816858E-BB65-AAE0-5A20-E0101E530E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1613" y="3765238"/>
            <a:ext cx="11208774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kern="1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Szeretettel és tisztelettel</a:t>
            </a:r>
          </a:p>
          <a:p>
            <a:pPr algn="ctr"/>
            <a:r>
              <a:rPr lang="hu-HU" sz="2800" b="1" kern="1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köszöntök minden kedves érdeklődőt!</a:t>
            </a:r>
          </a:p>
          <a:p>
            <a:pPr algn="ctr"/>
            <a:r>
              <a:rPr lang="hu-HU" sz="2800" b="1" kern="100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Kiváltképp azért örülök, mert  annak ellenére eljöttetek, </a:t>
            </a:r>
          </a:p>
          <a:p>
            <a:pPr algn="ctr"/>
            <a:r>
              <a:rPr lang="hu-HU" sz="2800" b="1" kern="100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hogy a beharangozott röpke cím nem mond semmit a tényleges témáról! </a:t>
            </a:r>
            <a:endParaRPr lang="hu-HU" sz="2800" dirty="0">
              <a:solidFill>
                <a:srgbClr val="0000FF"/>
              </a:solidFill>
              <a:highlight>
                <a:srgbClr val="FFFFFF"/>
              </a:highlight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C661CDD2-EFE3-2C6A-1E52-AF66F18C4A0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600" y="6028905"/>
            <a:ext cx="10972800" cy="4608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400" b="1" kern="100" dirty="0">
                <a:solidFill>
                  <a:srgbClr val="00B0F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Lohonyai Miklós Mihály, notórius </a:t>
            </a:r>
            <a:r>
              <a:rPr lang="hu-HU" sz="2400" b="1" kern="10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VIZIONÁRIUS</a:t>
            </a:r>
            <a:r>
              <a:rPr lang="hu-HU" sz="2400" b="1" kern="100" dirty="0">
                <a:solidFill>
                  <a:srgbClr val="00B0F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borpásztor és fűzfapoéta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4813C845-6F8F-228F-1384-10385210B75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880110" y="457200"/>
            <a:ext cx="1030217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Filozófiai Vitakör                                                                 2025-04-04</a:t>
            </a:r>
          </a:p>
        </p:txBody>
      </p:sp>
    </p:spTree>
    <p:extLst>
      <p:ext uri="{BB962C8B-B14F-4D97-AF65-F5344CB8AC3E}">
        <p14:creationId xmlns:p14="http://schemas.microsoft.com/office/powerpoint/2010/main" val="698786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9A7340-2FB4-A52E-E1E4-FB162E2D3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7FDEFBBD-3370-AA31-6513-5759F224E0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99184" y="1548222"/>
            <a:ext cx="18545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i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„lila köd”</a:t>
            </a:r>
            <a:endParaRPr lang="hu-HU" sz="2800" i="1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44F82C3-CBBA-B824-F5B6-10D9FDA06D3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7642" y="1567076"/>
            <a:ext cx="1904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i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„lila köd”</a:t>
            </a:r>
            <a:endParaRPr lang="hu-HU" sz="2800" i="1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010B4A14-1F89-465B-912C-8ED57BEEF48F}"/>
              </a:ext>
            </a:extLst>
          </p:cNvPr>
          <p:cNvSpPr txBox="1">
            <a:spLocks/>
          </p:cNvSpPr>
          <p:nvPr/>
        </p:nvSpPr>
        <p:spPr>
          <a:xfrm>
            <a:off x="875070" y="317370"/>
            <a:ext cx="10353368" cy="612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40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</a:t>
            </a: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X] = </a:t>
            </a:r>
            <a:r>
              <a:rPr lang="el-GR" sz="40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</a:t>
            </a: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PIX = </a:t>
            </a:r>
            <a:r>
              <a:rPr lang="hu-H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40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endParaRPr lang="hu-HU" sz="4000" i="1" baseline="-25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Most már elárulom: a </a:t>
            </a:r>
            <a:r>
              <a:rPr lang="hu-HU" sz="28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PIX </a:t>
            </a:r>
            <a:r>
              <a:rPr lang="hu-HU" sz="28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 fantázia-szülemény!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PIX EGY ELEMI KVANTUM-TÖMEG-RÉSZECSKE </a:t>
            </a:r>
          </a:p>
          <a:p>
            <a:pPr algn="ctr">
              <a:spcAft>
                <a:spcPts val="800"/>
              </a:spcAft>
            </a:pPr>
            <a:r>
              <a:rPr lang="hu-HU" sz="3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JÁTÉKOS ELNEVEZÉSE.</a:t>
            </a:r>
          </a:p>
          <a:p>
            <a:pPr algn="ctr">
              <a:spcAft>
                <a:spcPts val="800"/>
              </a:spcAf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ANNYI KÖZE VAN A 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PIX</a:t>
            </a:r>
            <a:r>
              <a:rPr lang="hu-HU" sz="3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NEVŰ PÖTTYHÖZ,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HOGY </a:t>
            </a:r>
            <a:r>
              <a:rPr lang="hu-HU" sz="3200" b="1" kern="1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</a:t>
            </a:r>
            <a:r>
              <a:rPr lang="hu-HU" sz="3200" b="1" kern="1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-el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RÖVIDEBB A NEVE. </a:t>
            </a:r>
          </a:p>
          <a:p>
            <a:pPr algn="ctr">
              <a:spcAft>
                <a:spcPts val="800"/>
              </a:spcAft>
            </a:pP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CSALFA REMÉNY LENNE AZT GONDOLNI, HOGY EZ SEGÍT KISZÁMÍTANI, MILYEN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PINDURI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PIX!</a:t>
            </a:r>
          </a:p>
          <a:p>
            <a:pPr algn="ctr">
              <a:spcAft>
                <a:spcPts val="800"/>
              </a:spcAft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ENNEK ELLENÉRE MAJD KISZÍMÍTJUK!</a:t>
            </a:r>
          </a:p>
          <a:p>
            <a:pPr algn="ctr">
              <a:spcAft>
                <a:spcPts val="800"/>
              </a:spcAf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PIX = KÉPTELEN KÉPELEM…</a:t>
            </a:r>
          </a:p>
        </p:txBody>
      </p:sp>
    </p:spTree>
    <p:extLst>
      <p:ext uri="{BB962C8B-B14F-4D97-AF65-F5344CB8AC3E}">
        <p14:creationId xmlns:p14="http://schemas.microsoft.com/office/powerpoint/2010/main" val="166061402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6D9090-1EE3-726B-A5D4-347F92BC0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ím 1">
            <a:extLst>
              <a:ext uri="{FF2B5EF4-FFF2-40B4-BE49-F238E27FC236}">
                <a16:creationId xmlns:a16="http://schemas.microsoft.com/office/drawing/2014/main" id="{9257EBDD-F3AD-0CA8-7C78-0887CC84D00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48479" y="1436982"/>
            <a:ext cx="11648660" cy="2989648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</a:t>
            </a:r>
            <a:b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TÖLTÉS</a:t>
            </a:r>
            <a: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b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dimenzióanalízise,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</a:t>
            </a:r>
            <a:r>
              <a:rPr lang="hu-HU" sz="3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ELEKTRON</a:t>
            </a:r>
            <a: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és a </a:t>
            </a:r>
            <a:r>
              <a:rPr lang="hu-HU" sz="3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FOTON</a:t>
            </a:r>
            <a: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szerkezeti </a:t>
            </a:r>
            <a:r>
              <a:rPr lang="hu-HU" sz="36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MODELLJE, </a:t>
            </a:r>
            <a:r>
              <a:rPr lang="hu-HU" sz="36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működése</a:t>
            </a:r>
            <a:endParaRPr lang="hu-HU" sz="3600" b="1" i="1" kern="100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7E298E03-C485-EFAF-0F8F-1782D1645D4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099184" y="1548222"/>
            <a:ext cx="185451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i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„lila köd”</a:t>
            </a:r>
            <a:endParaRPr lang="hu-HU" sz="2800" i="1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9D7119BE-6866-28C1-14B5-091CBDCE529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7642" y="1567076"/>
            <a:ext cx="190413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i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„lila köd”</a:t>
            </a:r>
            <a:endParaRPr lang="hu-HU" sz="2800" i="1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919508E-46B4-1467-EA55-FE47761BDF36}"/>
              </a:ext>
            </a:extLst>
          </p:cNvPr>
          <p:cNvSpPr txBox="1">
            <a:spLocks/>
          </p:cNvSpPr>
          <p:nvPr/>
        </p:nvSpPr>
        <p:spPr>
          <a:xfrm>
            <a:off x="875070" y="317370"/>
            <a:ext cx="10353368" cy="1701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l-GR" sz="40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</a:t>
            </a: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X] = </a:t>
            </a:r>
            <a:r>
              <a:rPr lang="el-GR" sz="40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</a:t>
            </a: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= PIX = </a:t>
            </a:r>
            <a:r>
              <a:rPr lang="hu-HU" sz="40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40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endParaRPr lang="hu-HU" sz="4000" i="1" baseline="-250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MESEDÉLUTÁN DEKÓDOLT CÍME: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28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EA54CDC-0EE5-7E27-60FB-FD57CF6443A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027416" y="4775947"/>
            <a:ext cx="9976206" cy="16349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 agg műkedvelő  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TÉVKÉPZELGÉSE</a:t>
            </a:r>
            <a:r>
              <a:rPr lang="hu-HU" sz="24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  <a:r>
              <a:rPr lang="hu-HU" sz="28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fizika-kedvelőknek</a:t>
            </a:r>
          </a:p>
          <a:p>
            <a:pPr algn="ctr">
              <a:spcAft>
                <a:spcPts val="400"/>
              </a:spcAft>
            </a:pPr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JÁTSZADOZÁS egy GONDOLATTAL </a:t>
            </a:r>
          </a:p>
          <a:p>
            <a:pPr algn="ctr">
              <a:spcAft>
                <a:spcPts val="400"/>
              </a:spcAft>
            </a:pPr>
            <a:r>
              <a:rPr lang="hu-HU" sz="2400" b="1" i="1" kern="100" dirty="0">
                <a:solidFill>
                  <a:srgbClr val="F28ECA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Kéretik rózsaszínben látni </a:t>
            </a:r>
            <a:r>
              <a:rPr lang="hu-HU" sz="2400" b="1" i="1" kern="100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halványlila képzelgéseimet!</a:t>
            </a:r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5A9FE0E3-F90D-085D-DC4D-C738EC618B3D}"/>
              </a:ext>
            </a:extLst>
          </p:cNvPr>
          <p:cNvSpPr txBox="1"/>
          <p:nvPr/>
        </p:nvSpPr>
        <p:spPr>
          <a:xfrm>
            <a:off x="482638" y="468090"/>
            <a:ext cx="1122672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MERÉSZSÉG EGY FIZUKUSTÓL, PIMASZSÁG EGY LAIKUSTÓL!</a:t>
            </a:r>
          </a:p>
        </p:txBody>
      </p:sp>
    </p:spTree>
    <p:extLst>
      <p:ext uri="{BB962C8B-B14F-4D97-AF65-F5344CB8AC3E}">
        <p14:creationId xmlns:p14="http://schemas.microsoft.com/office/powerpoint/2010/main" val="37419679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5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15F90A8-AA17-992B-3FAC-0DEBC8E63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FD5B62F-F560-2512-A7C8-12DDEA848515}"/>
              </a:ext>
            </a:extLst>
          </p:cNvPr>
          <p:cNvSpPr txBox="1">
            <a:spLocks/>
          </p:cNvSpPr>
          <p:nvPr/>
        </p:nvSpPr>
        <p:spPr>
          <a:xfrm>
            <a:off x="294965" y="328029"/>
            <a:ext cx="11510275" cy="6263641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hu-HU" sz="1600" b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3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Már a felvetés is</a:t>
            </a:r>
            <a:br>
              <a:rPr lang="hu-HU" sz="33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3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PARADOX</a:t>
            </a:r>
            <a:br>
              <a:rPr lang="hu-HU" sz="33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300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ráadásul fellengzős is</a:t>
            </a:r>
            <a:br>
              <a:rPr lang="hu-HU" sz="33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3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hiszen a tudomány mai állása szerint:</a:t>
            </a:r>
            <a:endParaRPr lang="hu-HU" sz="3300" b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hu-HU" sz="3300" b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hu-HU" sz="33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ELEKTRON és a FOTON</a:t>
            </a:r>
            <a:br>
              <a:rPr lang="hu-HU" sz="33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3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oszthatatlan elemi részecske ill. elemi fényrészecske, </a:t>
            </a:r>
          </a:p>
          <a:p>
            <a:pPr algn="ctr">
              <a:spcAft>
                <a:spcPts val="400"/>
              </a:spcAft>
            </a:pPr>
            <a:r>
              <a:rPr lang="hu-HU" sz="33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egyik sem rendelkezik belső szerkezettel, működéssel.</a:t>
            </a:r>
          </a:p>
          <a:p>
            <a:pPr algn="ctr">
              <a:spcAft>
                <a:spcPts val="400"/>
              </a:spcAft>
            </a:pPr>
            <a:r>
              <a:rPr lang="hu-HU" sz="33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Démokritosz, cca. 2400 éve, cca. ugyanezt gondolta az atomról…</a:t>
            </a:r>
          </a:p>
          <a:p>
            <a:pPr algn="ctr">
              <a:spcAft>
                <a:spcPts val="400"/>
              </a:spcAft>
            </a:pPr>
            <a:endParaRPr lang="hu-HU" sz="3300" b="1" i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3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Habár, néhány éve, egy Berkeley </a:t>
            </a:r>
            <a:r>
              <a:rPr lang="hu-HU" sz="3300" b="1" i="1" kern="100" dirty="0" err="1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Lab</a:t>
            </a:r>
            <a:r>
              <a:rPr lang="hu-HU" sz="33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cikkben „pedzették”, hogy</a:t>
            </a:r>
          </a:p>
          <a:p>
            <a:pPr algn="ctr"/>
            <a:r>
              <a:rPr lang="hu-HU" sz="33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elektron egy „</a:t>
            </a:r>
            <a:r>
              <a:rPr lang="hu-HU" sz="3300" b="1" i="1" kern="100" dirty="0" err="1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holon</a:t>
            </a:r>
            <a:r>
              <a:rPr lang="hu-HU" sz="33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”-</a:t>
            </a:r>
            <a:r>
              <a:rPr lang="hu-HU" sz="3300" b="1" i="1" kern="100" dirty="0" err="1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ból</a:t>
            </a:r>
            <a:r>
              <a:rPr lang="hu-HU" sz="33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és egy „</a:t>
            </a:r>
            <a:r>
              <a:rPr lang="hu-HU" sz="3300" b="1" i="1" kern="100" dirty="0" err="1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spinon</a:t>
            </a:r>
            <a:r>
              <a:rPr lang="hu-HU" sz="33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 -</a:t>
            </a:r>
            <a:r>
              <a:rPr lang="hu-HU" sz="3300" b="1" i="1" kern="100" dirty="0" err="1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ból</a:t>
            </a:r>
            <a:r>
              <a:rPr lang="hu-HU" sz="33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épül fel!</a:t>
            </a:r>
            <a:endParaRPr lang="hu-HU" sz="3300" b="1" kern="100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hu-HU" sz="3700" b="1" kern="100" dirty="0">
              <a:solidFill>
                <a:srgbClr val="FF0000"/>
              </a:solidFill>
              <a:highlight>
                <a:srgbClr val="FFFFCC"/>
              </a:highligh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hu-HU" sz="1200" b="1" kern="100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hu-HU" sz="2500" b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2272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AA58FF2-9930-5ABD-C6B5-B6EB3FECE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F571C3C9-B4CD-93D2-A167-E53A4F247BE5}"/>
              </a:ext>
            </a:extLst>
          </p:cNvPr>
          <p:cNvSpPr txBox="1">
            <a:spLocks/>
          </p:cNvSpPr>
          <p:nvPr/>
        </p:nvSpPr>
        <p:spPr>
          <a:xfrm>
            <a:off x="196644" y="275157"/>
            <a:ext cx="11729885" cy="62865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Aki most azt reméli, hogy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korszerű kvantumfizikai előadást fog hallani, az sajnos téved.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Kvantumfizikai 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visszalépést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játszadozunk!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Visszalépést a hullámfüggvényből a részecskeszemlélet felé.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Visszalépést, a </a:t>
            </a:r>
            <a:r>
              <a:rPr lang="hu-HU" sz="3200" b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szemléletesség érdekében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Azért, hogy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nemfizikusok is 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átérezzék,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„olyan, mintha” 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látásmóddal, az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ELEKTRON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-t és a 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FOTON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-t.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20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Ilyen táncról szól a fizika története; </a:t>
            </a:r>
            <a:r>
              <a:rPr lang="hu-HU" sz="2000" b="1" u="sng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Fizikai Szemle 1953/04 - Károlyházi Frigyes: A foton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i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„Mert rengeteg emberfejbe nem megy be eme eszmeterjedelem…”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Kaslik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Gyula „</a:t>
            </a:r>
            <a:r>
              <a:rPr lang="hu-H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Szinbádja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és Mézga Aladár </a:t>
            </a:r>
            <a:r>
              <a:rPr lang="hu-H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2D világi beszéde 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után szabadon)</a:t>
            </a:r>
            <a:endParaRPr lang="hu-HU" sz="2000" kern="100" dirty="0"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Bízom abban, hogy megbocsátható a játékos szemléletű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mesedélután egy zömében nemfizikus társaságban.</a:t>
            </a:r>
          </a:p>
        </p:txBody>
      </p:sp>
    </p:spTree>
    <p:extLst>
      <p:ext uri="{BB962C8B-B14F-4D97-AF65-F5344CB8AC3E}">
        <p14:creationId xmlns:p14="http://schemas.microsoft.com/office/powerpoint/2010/main" val="13193911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A3A4FFC-7C83-8F55-A05E-8F0F4822D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and care logo template vector design">
            <a:extLst>
              <a:ext uri="{FF2B5EF4-FFF2-40B4-BE49-F238E27FC236}">
                <a16:creationId xmlns:a16="http://schemas.microsoft.com/office/drawing/2014/main" id="{192DA21E-F478-94F4-D140-B3DF63C723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56" y="135915"/>
            <a:ext cx="2937223" cy="2937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ím 1">
            <a:extLst>
              <a:ext uri="{FF2B5EF4-FFF2-40B4-BE49-F238E27FC236}">
                <a16:creationId xmlns:a16="http://schemas.microsoft.com/office/drawing/2014/main" id="{D768E0FA-5135-D7F3-C313-247FF7332235}"/>
              </a:ext>
            </a:extLst>
          </p:cNvPr>
          <p:cNvSpPr txBox="1">
            <a:spLocks/>
          </p:cNvSpPr>
          <p:nvPr/>
        </p:nvSpPr>
        <p:spPr>
          <a:xfrm>
            <a:off x="411481" y="277290"/>
            <a:ext cx="11327130" cy="6099687"/>
          </a:xfrm>
          <a:prstGeom prst="rect">
            <a:avLst/>
          </a:prstGeom>
        </p:spPr>
        <p:txBody>
          <a:bodyPr>
            <a:normAutofit fontScale="2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  <a:spcAft>
                <a:spcPts val="400"/>
              </a:spcAft>
            </a:pPr>
            <a:br>
              <a:rPr lang="hu-HU" sz="61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128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 VALAMI, pl. egy elemi részecske MÉRHETŐ TULAJDONSÁGOKAT MUTAT KIFELÉ, AKKOR </a:t>
            </a:r>
          </a:p>
          <a:p>
            <a:pPr algn="r">
              <a:lnSpc>
                <a:spcPct val="120000"/>
              </a:lnSpc>
              <a:spcAft>
                <a:spcPts val="400"/>
              </a:spcAft>
            </a:pPr>
            <a:r>
              <a:rPr lang="hu-HU" sz="128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EZEK AZ ATTRIBÚTUMOK VALAMILYEN BELSŐ  </a:t>
            </a:r>
          </a:p>
          <a:p>
            <a:pPr algn="r">
              <a:lnSpc>
                <a:spcPct val="120000"/>
              </a:lnSpc>
              <a:spcAft>
                <a:spcPts val="400"/>
              </a:spcAft>
            </a:pPr>
            <a:r>
              <a:rPr lang="hu-HU" sz="128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SZERKEZETRE ÉS MŰKÖDÉSRE UTALNAK, AMELY </a:t>
            </a:r>
          </a:p>
          <a:p>
            <a:pPr algn="r">
              <a:lnSpc>
                <a:spcPct val="120000"/>
              </a:lnSpc>
              <a:spcAft>
                <a:spcPts val="400"/>
              </a:spcAft>
            </a:pPr>
            <a:r>
              <a:rPr lang="hu-HU" sz="128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 MÁSIK, ISMERT MŰKÖDÉSSEL </a:t>
            </a:r>
            <a:r>
              <a:rPr lang="hu-HU" sz="96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talán</a:t>
            </a:r>
            <a:r>
              <a:rPr lang="hu-HU" sz="128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MODELLEZHETŐ.</a:t>
            </a:r>
            <a:endParaRPr lang="hu-HU" sz="12800" b="1" kern="100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20000"/>
              </a:lnSpc>
              <a:spcAft>
                <a:spcPts val="400"/>
              </a:spcAft>
            </a:pPr>
            <a:r>
              <a:rPr lang="hu-HU" sz="128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11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 modell általában nem tükrözi a valóságot, de akkor is hasznos lehet, ha csupán részben mutat be egy nehezebben érthető fizikai jelenséget.</a:t>
            </a:r>
          </a:p>
          <a:p>
            <a:pPr>
              <a:lnSpc>
                <a:spcPct val="120000"/>
              </a:lnSpc>
              <a:spcAft>
                <a:spcPts val="400"/>
              </a:spcAft>
            </a:pPr>
            <a:r>
              <a:rPr lang="hu-HU" sz="11200" b="1" i="1" kern="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Oly’ korban élünk, amikor annyira gyors a fejlődés, hogy társadalmi szinten </a:t>
            </a:r>
          </a:p>
          <a:p>
            <a:pPr algn="r">
              <a:lnSpc>
                <a:spcPct val="120000"/>
              </a:lnSpc>
              <a:spcAft>
                <a:spcPts val="400"/>
              </a:spcAft>
            </a:pPr>
            <a:r>
              <a:rPr lang="hu-HU" sz="14400" b="1" i="1" kern="1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nem a tudás hiányzik, hanem a tudás befogadása!</a:t>
            </a:r>
          </a:p>
          <a:p>
            <a:pPr algn="r">
              <a:lnSpc>
                <a:spcPct val="120000"/>
              </a:lnSpc>
              <a:spcAft>
                <a:spcPts val="400"/>
              </a:spcAft>
            </a:pPr>
            <a:r>
              <a:rPr lang="hu-HU" sz="11200" b="1" kern="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alkalmas </a:t>
            </a:r>
            <a:r>
              <a:rPr lang="hu-HU" sz="112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SZEMLÉLTETŐ MODELL </a:t>
            </a:r>
            <a:r>
              <a:rPr lang="hu-HU" sz="11200" b="1" kern="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segíthet befogadni.</a:t>
            </a:r>
          </a:p>
          <a:p>
            <a:pPr algn="ctr"/>
            <a:r>
              <a:rPr lang="hu-HU" sz="9600" b="1" kern="100" dirty="0">
                <a:solidFill>
                  <a:srgbClr val="00B0F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Habár, szerintem:</a:t>
            </a:r>
          </a:p>
          <a:p>
            <a:pPr algn="ctr"/>
            <a:endParaRPr lang="hu-HU" sz="3200" b="1" kern="100" dirty="0">
              <a:solidFill>
                <a:srgbClr val="00B0F0"/>
              </a:solidFill>
              <a:highlight>
                <a:srgbClr val="FFFFCC"/>
              </a:highligh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12800" b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Bármely modell </a:t>
            </a:r>
            <a:r>
              <a:rPr lang="hu-HU" sz="12800" b="1" i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„modern kőbalta” </a:t>
            </a:r>
            <a:r>
              <a:rPr lang="hu-HU" sz="12800" b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valóság csodájához képest!</a:t>
            </a:r>
          </a:p>
          <a:p>
            <a:pPr algn="r">
              <a:lnSpc>
                <a:spcPct val="120000"/>
              </a:lnSpc>
              <a:spcAft>
                <a:spcPts val="400"/>
              </a:spcAft>
            </a:pPr>
            <a:br>
              <a:rPr lang="hu-HU" sz="11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br>
              <a:rPr lang="hu-HU" sz="11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hu-HU" sz="11200" b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hu-HU" b="1" i="1" kern="100" dirty="0">
              <a:solidFill>
                <a:srgbClr val="00B05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hu-HU" b="1" i="1" kern="1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4000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625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36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19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19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24" decel="50000">
                                          <p:stCondLst>
                                            <p:cond delay="1003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19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19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ADB7694-20B0-EF2D-C6A8-9F27035E35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1B05E48E-CF3D-4889-21C5-AE0A7EF5A8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275157"/>
            <a:ext cx="12192000" cy="628650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Aft>
                <a:spcPts val="400"/>
              </a:spcAft>
            </a:pPr>
            <a:endParaRPr lang="hu-HU" sz="3200" b="1" i="1" kern="100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0E9029E4-CA57-36D9-DAF2-2621FEA034F0}"/>
              </a:ext>
            </a:extLst>
          </p:cNvPr>
          <p:cNvGraphicFramePr>
            <a:graphicFrameLocks noGrp="1" noDrilldown="1" noChangeAspect="1" noMove="1" noResize="1"/>
          </p:cNvGraphicFramePr>
          <p:nvPr>
            <p:extLst>
              <p:ext uri="{D42A27DB-BD31-4B8C-83A1-F6EECF244321}">
                <p14:modId xmlns:p14="http://schemas.microsoft.com/office/powerpoint/2010/main" val="2996299063"/>
              </p:ext>
            </p:extLst>
          </p:nvPr>
        </p:nvGraphicFramePr>
        <p:xfrm>
          <a:off x="1748790" y="2506035"/>
          <a:ext cx="8558458" cy="340903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543200" imgH="1809839" progId="Excel.Sheet.12">
                  <p:embed/>
                </p:oleObj>
              </mc:Choice>
              <mc:Fallback>
                <p:oleObj name="Worksheet" r:id="rId2" imgW="4543200" imgH="1809839" progId="Excel.Sheet.12">
                  <p:embed/>
                  <p:pic>
                    <p:nvPicPr>
                      <p:cNvPr id="2" name="Objektum 1">
                        <a:extLst>
                          <a:ext uri="{FF2B5EF4-FFF2-40B4-BE49-F238E27FC236}">
                            <a16:creationId xmlns:a16="http://schemas.microsoft.com/office/drawing/2014/main" id="{0C605BAB-E200-7322-F4D8-FF2CF84761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48790" y="2506035"/>
                        <a:ext cx="8558458" cy="340903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Szövegdoboz 3">
            <a:extLst>
              <a:ext uri="{FF2B5EF4-FFF2-40B4-BE49-F238E27FC236}">
                <a16:creationId xmlns:a16="http://schemas.microsoft.com/office/drawing/2014/main" id="{840515B7-7372-3914-DDD8-FFD21CC777C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38519" y="388620"/>
            <a:ext cx="10958128" cy="60631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VIRTUÁLIS BAKUGRÁS A KOZMOSZBA, RÁCSODÁLKOZÁSUL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 Rockenbauer Antal professzor úr, Rocky legújabb könyve,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 KOZMOSZ RELTÉLYEI”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előtt tisztelegve megemlítem:</a:t>
            </a:r>
          </a:p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végén majd kiderül, hogy miért látszólagos ez a bakugrás</a:t>
            </a:r>
          </a:p>
        </p:txBody>
      </p:sp>
    </p:spTree>
    <p:extLst>
      <p:ext uri="{BB962C8B-B14F-4D97-AF65-F5344CB8AC3E}">
        <p14:creationId xmlns:p14="http://schemas.microsoft.com/office/powerpoint/2010/main" val="7558863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FC6251-B0CF-A03D-A3BD-EC544ACAC0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ím 1">
            <a:extLst>
              <a:ext uri="{FF2B5EF4-FFF2-40B4-BE49-F238E27FC236}">
                <a16:creationId xmlns:a16="http://schemas.microsoft.com/office/drawing/2014/main" id="{EA8B06BE-8813-EBE7-4980-22F6CC0EF254}"/>
              </a:ext>
            </a:extLst>
          </p:cNvPr>
          <p:cNvSpPr txBox="1">
            <a:spLocks/>
          </p:cNvSpPr>
          <p:nvPr/>
        </p:nvSpPr>
        <p:spPr>
          <a:xfrm>
            <a:off x="0" y="560907"/>
            <a:ext cx="12192000" cy="5874183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Tehát a Föld a Tejútrendszer közepéről nézve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gigantikus spirálpályán halad tova,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ez a pálya, nagyon hosszú idő után,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önmagába visszatér,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ki nem siklik?!</a:t>
            </a:r>
          </a:p>
          <a:p>
            <a:pPr algn="ctr"/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Körülöttünk minden forog, perdül és kering.</a:t>
            </a:r>
            <a:endParaRPr lang="hu-HU" sz="3200" b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Némi sarkítással: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Nyugalom nem létezik, egyenesvonalú mozgás nincs!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egyenes egy ívelt kozmikus pálya „infinitezimálisan pici”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szakasza: ügyes, szükséges és hasznos absztrakció. 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Még a fény száguldása sem egyenesvonalú, hiszen</a:t>
            </a:r>
          </a:p>
          <a:p>
            <a:pPr algn="ctr">
              <a:lnSpc>
                <a:spcPct val="100000"/>
              </a:lnSpc>
              <a:spcAft>
                <a:spcPts val="400"/>
              </a:spcAft>
            </a:pP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Einstein óta, mozgásának pályája elgörbül gravitációs térben… </a:t>
            </a:r>
          </a:p>
        </p:txBody>
      </p:sp>
    </p:spTree>
    <p:extLst>
      <p:ext uri="{BB962C8B-B14F-4D97-AF65-F5344CB8AC3E}">
        <p14:creationId xmlns:p14="http://schemas.microsoft.com/office/powerpoint/2010/main" val="1047182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ADB3F6-F38C-FBBF-0091-4DE2EB2331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0597DA-798D-B522-CCB7-B8DACBD08D9E}"/>
              </a:ext>
            </a:extLst>
          </p:cNvPr>
          <p:cNvSpPr txBox="1">
            <a:spLocks/>
          </p:cNvSpPr>
          <p:nvPr/>
        </p:nvSpPr>
        <p:spPr>
          <a:xfrm>
            <a:off x="268943" y="114300"/>
            <a:ext cx="11343938" cy="6234505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hu-HU" sz="4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hu-HU" sz="4000" b="1" i="1" dirty="0">
              <a:solidFill>
                <a:srgbClr val="00B050"/>
              </a:solidFill>
            </a:endParaRPr>
          </a:p>
        </p:txBody>
      </p:sp>
      <p:pic>
        <p:nvPicPr>
          <p:cNvPr id="1026" name="Picture 2" descr="Bűvész - Látogatás Rodolfó mester otthonában">
            <a:extLst>
              <a:ext uri="{FF2B5EF4-FFF2-40B4-BE49-F238E27FC236}">
                <a16:creationId xmlns:a16="http://schemas.microsoft.com/office/drawing/2014/main" id="{46C2DD98-7755-271C-B148-4AF78222D8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00824" y="491576"/>
            <a:ext cx="2506832" cy="33168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E5ACD467-0A04-CD57-1E1F-3FAA72E52858}"/>
              </a:ext>
            </a:extLst>
          </p:cNvPr>
          <p:cNvSpPr txBox="1">
            <a:spLocks/>
          </p:cNvSpPr>
          <p:nvPr/>
        </p:nvSpPr>
        <p:spPr>
          <a:xfrm>
            <a:off x="469727" y="347162"/>
            <a:ext cx="11228937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Visszatérve, hangsúlyozom:</a:t>
            </a:r>
            <a:endParaRPr lang="hu-HU" sz="3200" b="1" i="1" kern="1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JÁTSZADOZOM MERT SZÓRAKOZTAT…</a:t>
            </a:r>
          </a:p>
          <a:p>
            <a:endParaRPr lang="hu-HU" sz="3200" b="1" i="1" kern="1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Legyen társasjáték!</a:t>
            </a:r>
          </a:p>
          <a:p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CSAK A GONDOLATAIMAT FIGYELJÉTEK, </a:t>
            </a:r>
          </a:p>
          <a:p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MERT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néha, itt-ott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CSALOK!</a:t>
            </a:r>
          </a:p>
          <a:p>
            <a:r>
              <a:rPr lang="hu-HU" sz="3200" b="1" i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figyeltek rájöttök, hogy hol és mikor !</a:t>
            </a:r>
          </a:p>
          <a:p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Kérem, hogy </a:t>
            </a:r>
            <a:r>
              <a:rPr lang="hu-HU" sz="3200" b="1" i="1" kern="1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aki már menet közben észleli a szemfényvesztést, </a:t>
            </a:r>
            <a:r>
              <a:rPr lang="hu-HU" sz="3200" b="1" i="1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tartsa magában, csak a végén lesz „szabad a gazda”!</a:t>
            </a:r>
          </a:p>
          <a:p>
            <a:r>
              <a:rPr lang="hu-HU" sz="3200" b="1" cap="all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Véleménycserére vágyom! </a:t>
            </a:r>
            <a:endParaRPr lang="hu-HU" sz="3200" cap="all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cap="all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Elmondom az enyémet és azt REMÉLEM,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</a:t>
            </a:r>
            <a:endParaRPr lang="hu-HU" sz="3200" b="1" cap="all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i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végén elcserélhetem egy jobb véleményre!</a:t>
            </a:r>
            <a:endParaRPr lang="hu-HU" sz="3200" i="1" cap="all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3592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8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9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32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26" tmFilter="0, 0; 0.125,0.2665; 0.25,0.4; 0.375,0.465; 0.5,0.5;  0.625,0.535; 0.75,0.6; 0.875,0.7335; 1,1">
                                          <p:stCondLst>
                                            <p:cond delay="32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" tmFilter="0, 0; 0.125,0.2665; 0.25,0.4; 0.375,0.465; 0.5,0.5;  0.625,0.535; 0.75,0.6; 0.875,0.7335; 1,1">
                                          <p:stCondLst>
                                            <p:cond delay="651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" tmFilter="0, 0; 0.125,0.2665; 0.25,0.4; 0.375,0.465; 0.5,0.5;  0.625,0.535; 0.75,0.6; 0.875,0.7335; 1,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3" dur="1">
                                          <p:stCondLst>
                                            <p:cond delay="32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4" dur="1" decel="50000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1">
                                          <p:stCondLst>
                                            <p:cond delay="64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6" dur="1" decel="50000">
                                          <p:stCondLst>
                                            <p:cond delay="65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8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1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0" dur="1" decel="50000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56000">
              <a:schemeClr val="accent1">
                <a:lumMod val="20000"/>
                <a:lumOff val="80000"/>
              </a:schemeClr>
            </a:gs>
            <a:gs pos="31000">
              <a:schemeClr val="accent5">
                <a:lumMod val="20000"/>
                <a:lumOff val="80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71FAEE0-8C02-C96B-8986-EB4178347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7A42297-42D2-E3A5-B7C2-3DF12676C7CE}"/>
              </a:ext>
            </a:extLst>
          </p:cNvPr>
          <p:cNvSpPr txBox="1">
            <a:spLocks/>
          </p:cNvSpPr>
          <p:nvPr/>
        </p:nvSpPr>
        <p:spPr>
          <a:xfrm>
            <a:off x="303233" y="114300"/>
            <a:ext cx="11343938" cy="5966463"/>
          </a:xfrm>
          <a:prstGeom prst="rect">
            <a:avLst/>
          </a:prstGeom>
        </p:spPr>
        <p:txBody>
          <a:bodyPr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br>
              <a:rPr lang="hu-HU" sz="40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hu-HU" sz="4000" b="1" i="1" dirty="0">
              <a:solidFill>
                <a:srgbClr val="00B050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44C4B615-4FAA-A027-4C04-F47333902356}"/>
              </a:ext>
            </a:extLst>
          </p:cNvPr>
          <p:cNvSpPr txBox="1">
            <a:spLocks/>
          </p:cNvSpPr>
          <p:nvPr/>
        </p:nvSpPr>
        <p:spPr>
          <a:xfrm>
            <a:off x="491490" y="324302"/>
            <a:ext cx="1121439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Mielőtt megkörnyékeznétek, hogy 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JÁTSZADOZZAK </a:t>
            </a:r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ilyen </a:t>
            </a:r>
          </a:p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KOMOLY DOLGOKKAL</a:t>
            </a:r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idézek egy kortárs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fizikustól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800"/>
              </a:spcBef>
              <a:spcAft>
                <a:spcPts val="1600"/>
              </a:spcAft>
            </a:pP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„Nem a tér görbül, mert tér fizikailag nem létezik. A tér matematikai konstrukció, nem anyag. Azt állítani, hogy a tér görbül annyit tesz mintha példának okáért azt állítanánk, hogy a logaritmusfüggvény görbül nagy tömegek hatására. A DVAG gradiens </a:t>
            </a:r>
            <a:r>
              <a:rPr lang="hu-HU" sz="3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32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Dark</a:t>
            </a:r>
            <a:r>
              <a:rPr lang="hu-HU" sz="3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hu-HU" sz="3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Vacuum</a:t>
            </a:r>
            <a:r>
              <a:rPr lang="hu-HU" sz="3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energy</a:t>
            </a:r>
            <a:r>
              <a:rPr lang="hu-HU" sz="3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Aether</a:t>
            </a:r>
            <a:r>
              <a:rPr lang="hu-HU" sz="3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0" i="1" u="none" strike="noStrike" baseline="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Gravity</a:t>
            </a:r>
            <a:r>
              <a:rPr lang="hu-HU" sz="3200" b="0" i="1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Világegyetemet kitöltő </a:t>
            </a:r>
            <a:r>
              <a:rPr lang="hu-HU" sz="3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graviton</a:t>
            </a:r>
            <a:r>
              <a:rPr lang="hu-HU" sz="3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-sugárzás tömegek általi elnyelése miatt alakul ki, ez az elnyelés okozza a gravitáció jelenségét (nyomó gravitációt, természetesen).” 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28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Rohán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János, SOTE) </a:t>
            </a:r>
          </a:p>
          <a:p>
            <a:pPr algn="ctr"/>
            <a:r>
              <a:rPr lang="hu-HU" sz="2800" b="1" i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Kérem, olvassátok, mert keveset beszélnék, nehogy elragadjon a hév…</a:t>
            </a:r>
            <a:r>
              <a:rPr lang="hu-H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hu-HU" sz="28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fejezeteket a háttér színe is jelzi.</a:t>
            </a:r>
            <a:r>
              <a:rPr lang="hu-HU" sz="2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hu-HU" sz="28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visszaszállok a földre! </a:t>
            </a:r>
            <a:endParaRPr lang="hu-H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1257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7F0969C-0E3F-9658-324F-643894D67E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83" y="2205319"/>
            <a:ext cx="11370833" cy="1430770"/>
          </a:xfrm>
        </p:spPr>
        <p:txBody>
          <a:bodyPr>
            <a:normAutofit fontScale="90000"/>
          </a:bodyPr>
          <a:lstStyle/>
          <a:p>
            <a:pPr marL="342900"/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lang="hu-HU" sz="24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5B3E0CA-E657-A721-5FF4-466B55F87FBF}"/>
              </a:ext>
            </a:extLst>
          </p:cNvPr>
          <p:cNvSpPr txBox="1"/>
          <p:nvPr/>
        </p:nvSpPr>
        <p:spPr>
          <a:xfrm>
            <a:off x="272095" y="239830"/>
            <a:ext cx="11370834" cy="62170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PREAMBULUM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önvallomás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MOTÍVÁCIÓIM</a:t>
            </a:r>
          </a:p>
          <a:p>
            <a:endParaRPr lang="hu-HU" sz="1400" b="1" i="1" dirty="0">
              <a:solidFill>
                <a:srgbClr val="00B050"/>
              </a:solidFill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K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ívülálló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, villamosmérnök vagyok.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	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Nem látom át a kvantumfizika rejtelmeit.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Csupán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  <a:p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    k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íváncsiskodom, tapogatódzom, önmagamnak-magyarázok!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ura alak 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vagyok</a:t>
            </a:r>
            <a:r>
              <a:rPr lang="hu-HU" sz="32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mindenről más jut eszembe”. </a:t>
            </a:r>
          </a:p>
          <a:p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Nem zavar, sőt elfogadom, megértem, ha spontán és </a:t>
            </a:r>
          </a:p>
          <a:p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szokatlan „ötleteim” miatt megmosolyognak vagy </a:t>
            </a:r>
          </a:p>
          <a:p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furcsán tekintenek rám.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Kedvelem, ha ellentmondanak nekem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, l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ogikus ellenérvekkel. 	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Az ellenérvek számomra tanítások</a:t>
            </a:r>
            <a:r>
              <a:rPr lang="hu-HU" sz="3200" b="1" i="1" dirty="0">
                <a:solidFill>
                  <a:srgbClr val="00B05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.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 tekintély-elvet 	elutasítom, mert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elveszi a gondolkodás szabadságát.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A szabadon gondolkodás nem feltétlenül jelent helyes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irányt!</a:t>
            </a:r>
            <a:endParaRPr lang="hu-HU" sz="3200" b="1" kern="1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32264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EE5DCFB-EE2A-08BF-8757-C0D4876612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A8AC9F3-7594-031B-7113-8ECACA883A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83" y="2205319"/>
            <a:ext cx="11370833" cy="1430770"/>
          </a:xfrm>
        </p:spPr>
        <p:txBody>
          <a:bodyPr>
            <a:normAutofit fontScale="90000"/>
          </a:bodyPr>
          <a:lstStyle/>
          <a:p>
            <a:pPr marL="342900"/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lang="hu-HU" sz="24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CD8DB713-482D-0B6A-B0ED-720ED2E96D12}"/>
              </a:ext>
            </a:extLst>
          </p:cNvPr>
          <p:cNvSpPr txBox="1">
            <a:spLocks/>
          </p:cNvSpPr>
          <p:nvPr/>
        </p:nvSpPr>
        <p:spPr>
          <a:xfrm>
            <a:off x="182881" y="385747"/>
            <a:ext cx="11598535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PREAMBULUM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és egy nemfizikus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MOTÍVÁCIÓI</a:t>
            </a:r>
          </a:p>
          <a:p>
            <a:pPr algn="ctr"/>
            <a:endParaRPr lang="hu-HU" sz="1200" b="1" i="1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algn="ctr"/>
            <a:endParaRPr lang="hu-HU" sz="1200" b="1" i="1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 Rockenbauer Antal professzor úr, tagtársunk és barátunk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eredményeit, élvezetes előadásait és könyveit nagyra becsülöm!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hu-HU" sz="1600" b="1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fjúkori fizika-szeretetemet Rocky 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inspiráló fizika-felfogása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élesztette újra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Négy éve immár, hogy</a:t>
            </a:r>
          </a:p>
          <a:p>
            <a:r>
              <a:rPr lang="hu-HU" sz="3200" b="1" i="1" dirty="0">
                <a:latin typeface="Times New Roman" panose="02020603050405020304" pitchFamily="18" charset="0"/>
                <a:ea typeface="Aptos" panose="020B0004020202020204" pitchFamily="34" charset="0"/>
              </a:rPr>
              <a:t>    „A fénysebességű forgás koncepciója.”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témáról verset is írtam, </a:t>
            </a:r>
          </a:p>
          <a:p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amelyet Antal beépített az </a:t>
            </a:r>
            <a:r>
              <a:rPr lang="hu-HU" sz="3200" b="1" u="sng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afizikakalandja.blog.hu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c. </a:t>
            </a:r>
            <a:r>
              <a:rPr lang="hu-HU" sz="3200" b="1" dirty="0" err="1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blogjába</a:t>
            </a: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				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Ezúttal is köszönöm! </a:t>
            </a:r>
            <a:endParaRPr lang="hu-HU" sz="3200" b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hu-HU" sz="3200" b="1" i="1" dirty="0">
                <a:latin typeface="Times New Roman" panose="02020603050405020304" pitchFamily="18" charset="0"/>
                <a:ea typeface="Aptos" panose="020B0004020202020204" pitchFamily="34" charset="0"/>
              </a:rPr>
              <a:t>    „A Kozmosz rejtélyei. Létezik-e sötét anyag és sötét energia.” </a:t>
            </a:r>
          </a:p>
          <a:p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nemrég visszaidézte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akkori, rendezetlen gondolatfoszlányaimat, </a:t>
            </a:r>
          </a:p>
          <a:p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amelyeket most összegereblyéztem és szeretném elmesélni nektek.</a:t>
            </a:r>
            <a:endParaRPr lang="hu-HU" sz="3200" b="1" kern="1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98216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27AA285-D80B-DF71-30EA-18BC5B2ED3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06F30AB-AD95-1C44-3AE3-E671E99893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83" y="2205319"/>
            <a:ext cx="11370833" cy="1430770"/>
          </a:xfrm>
        </p:spPr>
        <p:txBody>
          <a:bodyPr>
            <a:normAutofit fontScale="90000"/>
          </a:bodyPr>
          <a:lstStyle/>
          <a:p>
            <a:pPr marL="342900"/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lang="hu-HU" sz="2400" dirty="0"/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931333BB-1FF9-AF00-17C2-BB6546D6A651}"/>
              </a:ext>
            </a:extLst>
          </p:cNvPr>
          <p:cNvSpPr txBox="1"/>
          <p:nvPr/>
        </p:nvSpPr>
        <p:spPr>
          <a:xfrm>
            <a:off x="248890" y="645911"/>
            <a:ext cx="11694219" cy="58531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Rocky elbűvölt, mert 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SEMMIBŐL, ISTEN TÉGLÁJÁBÓL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építkezik!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Ö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sszekapcsolja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 HITET, és a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TUDOMÁNYT.</a:t>
            </a:r>
            <a:r>
              <a:rPr lang="hu-H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hu-HU" sz="32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E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z a „semmi” a vízióm kiváltó oka. Antal közvetlenül szinguláris!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U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gyanis egy szingularitásból indul ki,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hogy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sikeresen eliminálja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   más elméletek szingularitásait.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Talán a hit forrása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mélyebben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lehet.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T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án nem az elektron lett a semmiből, hanem az alkatrésze?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Az elektront és a fotont meglehetősen jól ismerjük,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KÍVÜLRŐL,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de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azt a határt képviselik, amely alá nem látunk be. 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                                 </a:t>
            </a:r>
            <a:r>
              <a:rPr lang="hu-HU" sz="32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Feljogosítanak a fantáziálásra!</a:t>
            </a:r>
          </a:p>
          <a:p>
            <a:pPr algn="ctr"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A foton, a fény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a legfinomabb mérőeszközünk. </a:t>
            </a:r>
          </a:p>
          <a:p>
            <a:pPr algn="ctr">
              <a:lnSpc>
                <a:spcPct val="107000"/>
              </a:lnSpc>
            </a:pP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Megvilágítja a makróvilágot, de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</a:rPr>
              <a:t>elfedi a mikrovilágot!</a:t>
            </a:r>
          </a:p>
        </p:txBody>
      </p:sp>
    </p:spTree>
    <p:extLst>
      <p:ext uri="{BB962C8B-B14F-4D97-AF65-F5344CB8AC3E}">
        <p14:creationId xmlns:p14="http://schemas.microsoft.com/office/powerpoint/2010/main" val="97164788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1E30C0-CF8D-B25A-AF16-180C839BC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E0FDC9-1E8F-0A7F-442C-4D5CF8E7DE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583" y="2205319"/>
            <a:ext cx="11370833" cy="1430770"/>
          </a:xfrm>
        </p:spPr>
        <p:txBody>
          <a:bodyPr>
            <a:normAutofit fontScale="90000"/>
          </a:bodyPr>
          <a:lstStyle/>
          <a:p>
            <a:pPr marL="342900"/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lang="hu-HU" sz="24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37D827F-53ED-476F-CBEB-5EAE13947903}"/>
              </a:ext>
            </a:extLst>
          </p:cNvPr>
          <p:cNvSpPr txBox="1"/>
          <p:nvPr/>
        </p:nvSpPr>
        <p:spPr>
          <a:xfrm>
            <a:off x="267909" y="406598"/>
            <a:ext cx="11513507" cy="6050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Antal természetesen a </a:t>
            </a:r>
            <a:r>
              <a:rPr lang="hu-HU" sz="28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(néhány fizikus által ma is kétségbe vont)</a:t>
            </a:r>
          </a:p>
          <a:p>
            <a:pPr>
              <a:lnSpc>
                <a:spcPct val="107000"/>
              </a:lnSpc>
            </a:pPr>
            <a:r>
              <a:rPr lang="hu-HU" sz="3200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térgörbeség és gravitáció einsteini megfeleltetésére épít.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A kvantumfizikusok kitagadnák,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ha nem így tett volna.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Pedig,</a:t>
            </a:r>
          </a:p>
          <a:p>
            <a:pPr>
              <a:lnSpc>
                <a:spcPct val="107000"/>
              </a:lnSpc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többségükkel ellentétben: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egyszerűen és érthetően építkezik! </a:t>
            </a:r>
          </a:p>
          <a:p>
            <a:pPr>
              <a:lnSpc>
                <a:spcPct val="107000"/>
              </a:lnSpc>
            </a:pPr>
            <a:endParaRPr lang="hu-HU" sz="1200" b="1" i="1" dirty="0">
              <a:solidFill>
                <a:srgbClr val="00B0F0"/>
              </a:solidFill>
              <a:latin typeface="Times New Roman" panose="02020603050405020304" pitchFamily="18" charset="0"/>
              <a:ea typeface="Aptos" panose="020B0004020202020204" pitchFamily="34" charset="0"/>
            </a:endParaRPr>
          </a:p>
          <a:p>
            <a:pPr marL="457200" indent="-4572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Arra gondoltam: jó lenne úgy elmagyarázni és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szemléltetni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  <a:p>
            <a:pPr>
              <a:lnSpc>
                <a:spcPct val="107000"/>
              </a:lnSpc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a fizikát, az elemi részecskéket és Antal gondolatait, hogy: </a:t>
            </a:r>
          </a:p>
          <a:p>
            <a:pPr>
              <a:lnSpc>
                <a:spcPct val="107000"/>
              </a:lnSpc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Motivációm 1: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az unokám </a:t>
            </a:r>
            <a:r>
              <a:rPr lang="hu-HU" sz="3200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(ősszel megy gimibe)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is megérthesse!</a:t>
            </a:r>
          </a:p>
          <a:p>
            <a:pPr>
              <a:lnSpc>
                <a:spcPct val="107000"/>
              </a:lnSpc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Matematika nélkül, számtannal!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Amit lehet képpel, </a:t>
            </a:r>
            <a:r>
              <a:rPr lang="hu-HU" sz="3200" b="1" i="1" dirty="0" err="1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clip-pel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!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Jómagam, mint fizikán-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kívülálló, nem vagyok </a:t>
            </a:r>
            <a:r>
              <a:rPr lang="hu-HU" sz="3200" b="1" i="1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parad</a:t>
            </a:r>
            <a:r>
              <a:rPr lang="hu-HU" sz="3200" b="1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O</a:t>
            </a:r>
            <a:r>
              <a:rPr lang="hu-HU" sz="3200" b="1" i="1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gma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-hívő: 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Kiindulhatok abból, hogy nem tudok semmit! </a:t>
            </a:r>
          </a:p>
          <a:p>
            <a:pPr>
              <a:lnSpc>
                <a:spcPct val="107000"/>
              </a:lnSpc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    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</a:rPr>
              <a:t>S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zemléltethetek gyakorlatiasan,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és nem zavar a megmosolygás!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67181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AE070B-D5D2-FF91-4AB8-07B3625BF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DBF6CB-28B2-797A-8361-C0364F2918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10583" y="2205319"/>
            <a:ext cx="11370833" cy="1430770"/>
          </a:xfrm>
        </p:spPr>
        <p:txBody>
          <a:bodyPr>
            <a:normAutofit fontScale="90000"/>
          </a:bodyPr>
          <a:lstStyle/>
          <a:p>
            <a:pPr marL="342900"/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lang="hu-HU" sz="24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5E2A0616-BC99-141E-4F9B-66237941FBDE}"/>
              </a:ext>
            </a:extLst>
          </p:cNvPr>
          <p:cNvSpPr txBox="1">
            <a:spLocks/>
          </p:cNvSpPr>
          <p:nvPr/>
        </p:nvSpPr>
        <p:spPr>
          <a:xfrm>
            <a:off x="178699" y="404346"/>
            <a:ext cx="11596990" cy="6073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Antal kimondja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mikrovilágban is görbe a tér, sőt, éppen az ott jelentkező, óriási térgörbület stabilizálja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„c”-vel kettős-forgó semmit, ez által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anyagot „teremt” egy zárt térrészben.</a:t>
            </a:r>
            <a:b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Ez túlságosan tetszik nekem,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mert nagyon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„régi-új”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gondolat.</a:t>
            </a:r>
            <a:endParaRPr lang="hu-HU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Motivációm 2: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Szemléletesebb lenne a semmi helyett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„v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alami”…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Jót tenne Antal elméletének egy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közérthető, szemléletes modell,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amely 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befogadhatóság érdekében eliminálja a „semmit”!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Sajnálom, hogy amatőrként „</a:t>
            </a:r>
            <a:r>
              <a:rPr lang="hu-HU" sz="3200" b="1" i="1" dirty="0" err="1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valamizni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” merészkedem </a:t>
            </a:r>
            <a:r>
              <a:rPr lang="hu-HU" sz="3200" b="1" i="1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sym typeface="Wingdings" panose="05000000000000000000" pitchFamily="2" charset="2"/>
              </a:rPr>
              <a:t>  </a:t>
            </a:r>
            <a:endParaRPr lang="hu-HU" sz="3200" b="1" i="1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  <a:sym typeface="Wingdings" panose="05000000000000000000" pitchFamily="2" charset="2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hu-HU" sz="800" b="1" i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07000"/>
              </a:lnSpc>
              <a:buFont typeface="Arial" panose="020B0604020202020204" pitchFamily="34" charset="0"/>
              <a:buChar char="•"/>
            </a:pPr>
            <a:r>
              <a:rPr lang="hu-HU" sz="32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Modellhez,</a:t>
            </a:r>
            <a:r>
              <a:rPr lang="hu-HU" sz="32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alapszinten, a </a:t>
            </a:r>
            <a:r>
              <a:rPr lang="hu-HU" sz="32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mértékegységek elemzése </a:t>
            </a:r>
            <a:r>
              <a:rPr lang="hu-HU" sz="32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segít</a:t>
            </a:r>
            <a:r>
              <a:rPr lang="hu-HU" sz="32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het.</a:t>
            </a:r>
          </a:p>
          <a:p>
            <a:pPr algn="ctr">
              <a:lnSpc>
                <a:spcPct val="107000"/>
              </a:lnSpc>
            </a:pP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Ezért kezdem most a mértékegységekkel, a </a:t>
            </a:r>
            <a:r>
              <a:rPr lang="hu-HU" sz="32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dimenzió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kkal.</a:t>
            </a:r>
            <a:endParaRPr lang="hu-HU" sz="3200" kern="1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91872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1CED52-6C97-0589-0C95-BA9A8A1C77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AD4B420-4FAC-C3FB-A47E-E646BFD801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10583" y="2205319"/>
            <a:ext cx="11370833" cy="1430770"/>
          </a:xfrm>
        </p:spPr>
        <p:txBody>
          <a:bodyPr>
            <a:normAutofit fontScale="90000"/>
          </a:bodyPr>
          <a:lstStyle/>
          <a:p>
            <a:pPr marL="342900"/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lang="hu-HU" sz="24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4F7D3B76-6C48-9D6E-BEB1-8111CBA87BC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1" y="369748"/>
            <a:ext cx="11596990" cy="64786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Összefoglalva: a MODELL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„belső”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szükségessége és lehetősége:  </a:t>
            </a:r>
            <a:r>
              <a:rPr lang="hu-HU" sz="3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en-US" sz="3200" b="1" kern="100" noProof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necessity &amp; possibility</a:t>
            </a:r>
            <a:r>
              <a:rPr lang="hu-HU" sz="3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endParaRPr lang="hu-HU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Kíváncsiság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mindenre, gyermeki</a:t>
            </a:r>
            <a:endParaRPr lang="hu-HU" sz="1200" b="1" i="1" kern="100" dirty="0">
              <a:solidFill>
                <a:srgbClr val="00B0F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Kételkedés 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bármiben, önmagunkban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Kérdések felvetése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önmagunknak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</a:t>
            </a:r>
          </a:p>
          <a:p>
            <a:pPr>
              <a:spcAft>
                <a:spcPts val="600"/>
              </a:spcAft>
            </a:pP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Pl. Mi kapcsolja össze a makró és a mikrovilágot?</a:t>
            </a:r>
          </a:p>
          <a:p>
            <a:pPr>
              <a:spcAft>
                <a:spcPts val="600"/>
              </a:spcAft>
            </a:pP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Milyen lehet </a:t>
            </a:r>
            <a:r>
              <a:rPr lang="hu-HU" sz="32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„kézzelfoghatóan”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kapcsolat a legegyszerűbb, 	viszonylag jól ismert fizikai fogalmak és mennyiségek, pl.</a:t>
            </a:r>
          </a:p>
          <a:p>
            <a:pPr>
              <a:spcAft>
                <a:spcPts val="600"/>
              </a:spcAft>
            </a:pP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	az </a:t>
            </a:r>
            <a:r>
              <a:rPr lang="hu-HU" sz="32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elektron és a foton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között. 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megfelelni akarás </a:t>
            </a:r>
            <a:r>
              <a:rPr lang="hu-HU" sz="32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„mások öltönye”, 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helytelen felölteni…</a:t>
            </a:r>
          </a:p>
          <a:p>
            <a:pPr>
              <a:spcAft>
                <a:spcPts val="600"/>
              </a:spcAft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Én nem tartom szükségesnek, hogy bárkinek megfeleljek…</a:t>
            </a:r>
          </a:p>
          <a:p>
            <a:pPr marL="2880000" algn="ctr" defTabSz="0">
              <a:spcAft>
                <a:spcPts val="800"/>
              </a:spcAft>
            </a:pPr>
            <a:r>
              <a:rPr lang="hu-HU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</a:p>
        </p:txBody>
      </p:sp>
    </p:spTree>
    <p:extLst>
      <p:ext uri="{BB962C8B-B14F-4D97-AF65-F5344CB8AC3E}">
        <p14:creationId xmlns:p14="http://schemas.microsoft.com/office/powerpoint/2010/main" val="26004824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3C770E-7A1F-940C-CE78-0FC77503B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07D5E6-4A66-E323-8AA1-B1ABF41F189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title"/>
          </p:nvPr>
        </p:nvSpPr>
        <p:spPr>
          <a:xfrm>
            <a:off x="410583" y="2205319"/>
            <a:ext cx="11370833" cy="1430770"/>
          </a:xfrm>
        </p:spPr>
        <p:txBody>
          <a:bodyPr>
            <a:normAutofit fontScale="90000"/>
          </a:bodyPr>
          <a:lstStyle/>
          <a:p>
            <a:pPr marL="342900"/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b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</a:br>
            <a:endParaRPr lang="hu-HU" sz="2400" dirty="0"/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7FDC511-87BA-9CBF-42D4-0C221099084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511" y="347446"/>
            <a:ext cx="11596990" cy="6170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Összefoglalva: a MODELL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objektív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szükségessége és lehetősége:</a:t>
            </a:r>
          </a:p>
          <a:p>
            <a:pPr>
              <a:spcAft>
                <a:spcPts val="600"/>
              </a:spcAft>
            </a:pP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Szükséges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20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</a:t>
            </a:r>
            <a:r>
              <a:rPr lang="hu-HU" sz="2000" b="1" kern="100" dirty="0" err="1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szvsz</a:t>
            </a:r>
            <a:r>
              <a:rPr lang="hu-HU" sz="20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 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mert a </a:t>
            </a:r>
            <a:r>
              <a:rPr lang="hu-HU" sz="3200" b="1" i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társadalmi „józan ész” nem elég görbe </a:t>
            </a:r>
          </a:p>
          <a:p>
            <a:pPr>
              <a:spcAft>
                <a:spcPts val="600"/>
              </a:spcAft>
            </a:pPr>
            <a:r>
              <a:rPr lang="hu-HU" sz="32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térgörbeség befogadásához, </a:t>
            </a: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főleg nem mikrovilág-szinten. </a:t>
            </a:r>
          </a:p>
          <a:p>
            <a:pPr>
              <a:spcAft>
                <a:spcPts val="600"/>
              </a:spcAft>
            </a:pP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</a:t>
            </a:r>
            <a:r>
              <a:rPr lang="hu-HU" sz="28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fizika nagyon elment a matematika fetisizálásának irányába… </a:t>
            </a:r>
            <a:endParaRPr lang="hu-HU" sz="1200" b="1" kern="100" dirty="0">
              <a:solidFill>
                <a:srgbClr val="0000FF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Talán lehetséges, 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mert feltűnően nagy az 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analógia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 klasszikus, ne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wtoni mozgásdinamikával leírható jelenségek 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és a kvantum-fizikai jelenségek dimenziói között: 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dimenzióanalógia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hu-HU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</a:t>
            </a:r>
            <a:r>
              <a:rPr lang="hu-HU" sz="28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Nem azonos dolgok, csupán nagyon hasonlóak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Talán lehetséges, 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mert feltűnően nagy az 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analógia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 klasszikus, ne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wtoni mozgásdinamikával leírható egyenletes körmozgás    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és a kvantumfizikai jelenségek között: 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képletanalógia</a:t>
            </a:r>
          </a:p>
        </p:txBody>
      </p:sp>
    </p:spTree>
    <p:extLst>
      <p:ext uri="{BB962C8B-B14F-4D97-AF65-F5344CB8AC3E}">
        <p14:creationId xmlns:p14="http://schemas.microsoft.com/office/powerpoint/2010/main" val="18581281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 helye 2">
            <a:extLst>
              <a:ext uri="{FF2B5EF4-FFF2-40B4-BE49-F238E27FC236}">
                <a16:creationId xmlns:a16="http://schemas.microsoft.com/office/drawing/2014/main" id="{65810EDD-E79A-F725-C21E-8876ABC14A4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ph type="body" idx="1"/>
          </p:nvPr>
        </p:nvSpPr>
        <p:spPr>
          <a:xfrm>
            <a:off x="540405" y="246063"/>
            <a:ext cx="11436006" cy="1500187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Bef>
                <a:spcPts val="0"/>
              </a:spcBef>
              <a:tabLst>
                <a:tab pos="1821180" algn="l"/>
              </a:tabLst>
            </a:pPr>
            <a:r>
              <a:rPr lang="hu-HU" sz="30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Ismétlés</a:t>
            </a:r>
            <a:r>
              <a:rPr lang="hu-HU" sz="26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(bemelegítés): </a:t>
            </a:r>
            <a:r>
              <a:rPr lang="hu-HU" sz="26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FIZIKA 7D VILÁG, </a:t>
            </a:r>
            <a:r>
              <a:rPr lang="hu-HU" sz="26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HÉTFEJŰ SÁRKÁNY!</a:t>
            </a:r>
          </a:p>
          <a:p>
            <a:pPr lvl="0">
              <a:lnSpc>
                <a:spcPct val="107000"/>
              </a:lnSpc>
              <a:spcBef>
                <a:spcPts val="0"/>
              </a:spcBef>
              <a:tabLst>
                <a:tab pos="1821180" algn="l"/>
              </a:tabLst>
            </a:pPr>
            <a:r>
              <a:rPr lang="hu-HU" sz="3500" b="1" cap="all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1.  </a:t>
            </a:r>
            <a:r>
              <a:rPr lang="hu-HU" sz="35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Dimenziók és dimenzióanalízis; SI, </a:t>
            </a:r>
            <a:r>
              <a:rPr lang="hu-HU" sz="2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MKSA</a:t>
            </a:r>
            <a:r>
              <a:rPr lang="hu-HU" sz="1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</a:t>
            </a:r>
            <a:r>
              <a:rPr lang="hu-HU" sz="1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hu-HU" sz="18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cgs</a:t>
            </a:r>
            <a:r>
              <a:rPr lang="hu-HU" sz="1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, Brit Imp.US</a:t>
            </a:r>
          </a:p>
          <a:p>
            <a:pPr lvl="0"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Pl. „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gyorsulás dimenziója: 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</a:t>
            </a: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</a:t>
            </a:r>
            <a:r>
              <a:rPr lang="hu-HU" sz="28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], szorzattal: 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= </a:t>
            </a: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</a:t>
            </a:r>
            <a:r>
              <a:rPr lang="hu-HU" sz="28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]; 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[a] =</a:t>
            </a: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</a:t>
            </a:r>
            <a:r>
              <a:rPr lang="hu-HU" sz="28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endParaRPr lang="hu-HU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Szöveg helye 2">
            <a:extLst>
              <a:ext uri="{FF2B5EF4-FFF2-40B4-BE49-F238E27FC236}">
                <a16:creationId xmlns:a16="http://schemas.microsoft.com/office/drawing/2014/main" id="{E3C71B86-2527-352D-BEEB-4D81F7168FCA}"/>
              </a:ext>
            </a:extLst>
          </p:cNvPr>
          <p:cNvSpPr txBox="1">
            <a:spLocks/>
          </p:cNvSpPr>
          <p:nvPr/>
        </p:nvSpPr>
        <p:spPr>
          <a:xfrm>
            <a:off x="731629" y="5139158"/>
            <a:ext cx="10819619" cy="150018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r>
              <a:rPr lang="hu-HU" sz="39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 T</a:t>
            </a:r>
            <a:r>
              <a:rPr lang="hu-HU" sz="39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L</a:t>
            </a:r>
            <a:r>
              <a:rPr lang="hu-HU" sz="39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Θ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·*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ζ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hu-HU" sz="39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         </a:t>
            </a:r>
            <a:r>
              <a:rPr lang="hu-HU" sz="3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avagy</a:t>
            </a: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r>
              <a:rPr lang="hu-HU" sz="39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9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   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hu-HU" sz="39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 s</a:t>
            </a:r>
            <a:r>
              <a:rPr lang="hu-HU" sz="39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α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m</a:t>
            </a:r>
            <a:r>
              <a:rPr lang="hu-HU" sz="39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β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kg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γ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 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δ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mol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ζ</a:t>
            </a:r>
            <a:r>
              <a:rPr lang="hu-HU" sz="39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* </a:t>
            </a:r>
            <a:r>
              <a:rPr lang="hu-HU" sz="39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cd</a:t>
            </a:r>
            <a:r>
              <a:rPr lang="hu-HU" sz="3900" b="1" i="1" baseline="30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η</a:t>
            </a:r>
            <a:r>
              <a:rPr lang="hu-HU" sz="39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r>
              <a:rPr lang="hu-HU" sz="3300" b="1" i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 itt: </a:t>
            </a:r>
            <a:r>
              <a:rPr lang="hu-HU" sz="33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MKSA</a:t>
            </a:r>
          </a:p>
          <a:p>
            <a:pPr algn="r"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r>
              <a:rPr lang="hu-HU" sz="33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Szerintem hasznos, misztifikálás, mert elgondolkodtat…</a:t>
            </a: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spcBef>
                <a:spcPts val="0"/>
              </a:spcBef>
              <a:tabLst>
                <a:tab pos="1821180" algn="l"/>
              </a:tabLst>
            </a:pPr>
            <a:endParaRPr lang="hu-HU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hu-HU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Objektum 3">
            <a:extLst>
              <a:ext uri="{FF2B5EF4-FFF2-40B4-BE49-F238E27FC236}">
                <a16:creationId xmlns:a16="http://schemas.microsoft.com/office/drawing/2014/main" id="{E91A5C3E-622C-76C7-D63E-9E687B6FD91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60991824"/>
              </p:ext>
            </p:extLst>
          </p:nvPr>
        </p:nvGraphicFramePr>
        <p:xfrm>
          <a:off x="639094" y="1677427"/>
          <a:ext cx="10717164" cy="35239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6810240" imgH="2238144" progId="Excel.Sheet.12">
                  <p:embed/>
                </p:oleObj>
              </mc:Choice>
              <mc:Fallback>
                <p:oleObj name="Worksheet" r:id="rId2" imgW="6810240" imgH="2238144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39094" y="1677427"/>
                        <a:ext cx="10717164" cy="35239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Kép 4">
            <a:extLst>
              <a:ext uri="{FF2B5EF4-FFF2-40B4-BE49-F238E27FC236}">
                <a16:creationId xmlns:a16="http://schemas.microsoft.com/office/drawing/2014/main" id="{3EA75D09-8AF0-E94B-1365-2BA689E99D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4792" y="1145516"/>
            <a:ext cx="5873869" cy="491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40490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xit" presetSubtype="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8AF75F4-2B73-C6BB-A192-3081ADDFA4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86273" y="315126"/>
            <a:ext cx="11245169" cy="6058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Dimenzióanalízis </a:t>
            </a:r>
            <a:r>
              <a:rPr lang="hu-HU" sz="3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https://hu.wikipedia.org/wiki/Dimenzi%C3%B3</a:t>
            </a:r>
            <a:r>
              <a:rPr lang="hu-HU" sz="3200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2000" b="1" i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dimenzióanalízis célja a változók olyan csoportosítása, hogy a változók számánál kevesebb csoport közötti összefüggések felderítésével kaphassunk képet a jelenségről.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Alapja, hogy a meghatározó paraméterekre/változókra felállított összefüggés a paraméterek dimenzióira nézve is helytálló, s a dimenziók segítségével a vizsgált jelenséget leíró függvényben szereplő paraméterek hatványkitevői meghatározhatók.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dimenzióanalízis egy hipotézisen, a megoldás dimenzió-homogenitásának feltételezésén alapul. 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3040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reveal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064755-AAC7-8D9F-F68F-9ABDAF0F90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B47DC615-19B6-9248-9C87-4ED200FFDC3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3249" y="65564"/>
            <a:ext cx="11535100" cy="67243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1200" b="1" i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Mivel a dimenzióanalízis egy hipotézisen alapul, vagyis egy feltevés, így nem szükségszerűen igaz, hiszen ha a vizsgálatban nem veszünk figyelembe minden olyan tényezőt, amely a jelenséget befolyásolja,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megoldás nem lesz </a:t>
            </a:r>
            <a:r>
              <a:rPr lang="hu-HU" sz="3200" b="1" i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2" tooltip="Homogén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homogén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A dimenzióanalízisnek, mint módszernek az előnye tehát, hogy egy matematikai összefüggés felállítása több változó esetében is egyszerűen végrehajtható, de hátránya, hogy </a:t>
            </a:r>
            <a:r>
              <a:rPr lang="hu-HU" sz="3200" b="1" i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  <a:hlinkClick r:id="rId3" tooltip="Félempirikus (a lap nem létezik)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félempirikus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egyenletet kapunk, tehát néhány gyakorlati mérést elkerülhetetlenné tesz, valamint a meghatározó paraméterek kiválasztása nagy körültekintést igényel. </a:t>
            </a:r>
          </a:p>
          <a:p>
            <a:pPr>
              <a:tabLst>
                <a:tab pos="1821180" algn="l"/>
              </a:tabLst>
            </a:pP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DIMENZIÓK 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„KITALÁLHATÓK”,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KÖZÖTTÜK MŰVELET VÉGEZHETŐ, de az 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EREDMÉNY ELLENŐRÍZENDŐ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 </a:t>
            </a:r>
            <a:endParaRPr lang="hu-HU" sz="3200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26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096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75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7E5D01-578C-5879-E86C-78A50C336B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AC21CEA4-D2D0-C61E-B073-263DE6B49727}"/>
              </a:ext>
            </a:extLst>
          </p:cNvPr>
          <p:cNvSpPr txBox="1">
            <a:spLocks/>
          </p:cNvSpPr>
          <p:nvPr/>
        </p:nvSpPr>
        <p:spPr>
          <a:xfrm>
            <a:off x="486191" y="410003"/>
            <a:ext cx="11233739" cy="5833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Alapgondolat 1.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 = képletőr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 fizikusok „imádják”)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12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dimenzióanalízisről, a fentebb olvasott bizonytalanság ellenére </a:t>
            </a: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következőt gondolom: </a:t>
            </a:r>
            <a:endParaRPr lang="hu-HU" sz="1200" b="1" i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 találunk két, különbözőnek tűnő fizikai jelenséget, </a:t>
            </a:r>
          </a:p>
          <a:p>
            <a:pPr algn="ctr"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amelyek fogalmához tartozó dimenziók azonosak, </a:t>
            </a:r>
          </a:p>
          <a:p>
            <a:pPr algn="ctr"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akkor valószínűsíthető, hogy a </a:t>
            </a:r>
          </a:p>
          <a:p>
            <a:pPr algn="ctr"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jelenségek mögöttes fizikai tartalma is azonos, </a:t>
            </a:r>
          </a:p>
          <a:p>
            <a:pPr algn="ctr"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vagy legalább is nagyon hasonló, jól hasonlítható,</a:t>
            </a:r>
          </a:p>
          <a:p>
            <a:pPr algn="ctr"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esetleg a bonyolultabb az egyszerűbbel modellezhető.</a:t>
            </a:r>
          </a:p>
        </p:txBody>
      </p:sp>
    </p:spTree>
    <p:extLst>
      <p:ext uri="{BB962C8B-B14F-4D97-AF65-F5344CB8AC3E}">
        <p14:creationId xmlns:p14="http://schemas.microsoft.com/office/powerpoint/2010/main" val="22961821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4ED995-328E-5643-74FD-8652F3F714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F16B4B3-52DE-D952-1F9C-0CBDEF3067D8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77190" y="431468"/>
            <a:ext cx="11475719" cy="56425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tabLst>
                <a:tab pos="1821180" algn="l"/>
              </a:tabLst>
            </a:pPr>
            <a:endParaRPr lang="hu-H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400"/>
              </a:spcBef>
              <a:spcAft>
                <a:spcPts val="3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fizika leglényegesebb fogalma, az energia,  </a:t>
            </a:r>
          </a:p>
          <a:p>
            <a:pPr algn="ctr">
              <a:spcBef>
                <a:spcPts val="400"/>
              </a:spcBef>
              <a:spcAft>
                <a:spcPts val="3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amely összekapcsol minden más fogalmat, képletet és dimenziót. </a:t>
            </a:r>
          </a:p>
          <a:p>
            <a:pPr algn="ctr">
              <a:spcBef>
                <a:spcPts val="400"/>
              </a:spcBef>
              <a:spcAft>
                <a:spcPts val="3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z energia dimenziója „összerakható” </a:t>
            </a:r>
          </a:p>
          <a:p>
            <a:pPr algn="ctr">
              <a:spcBef>
                <a:spcPts val="400"/>
              </a:spcBef>
              <a:spcAft>
                <a:spcPts val="3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3 mozgásdinamikai alapfogalom </a:t>
            </a: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m-kg-sec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dimenzióiból. </a:t>
            </a:r>
          </a:p>
          <a:p>
            <a:pPr algn="ctr">
              <a:spcBef>
                <a:spcPts val="400"/>
              </a:spcBef>
              <a:spcAft>
                <a:spcPts val="3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Léteznek más fogalom-halmazok is, </a:t>
            </a:r>
          </a:p>
          <a:p>
            <a:pPr algn="ctr">
              <a:spcBef>
                <a:spcPts val="400"/>
              </a:spcBef>
              <a:spcAft>
                <a:spcPts val="3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amelyek dimenziói összességükben kiadják az energiát.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65617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250"/>
                            </p:stCondLst>
                            <p:childTnLst>
                              <p:par>
                                <p:cTn id="2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8BE06CD-2820-887A-CD80-8D79E60088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A812BC0F-0AD9-B799-0062-5DE88943C3D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09051" y="411117"/>
            <a:ext cx="11311240" cy="5817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Alapgondolat 2. </a:t>
            </a:r>
            <a:endParaRPr lang="hu-HU" sz="3200" b="1" i="1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1200" dirty="0">
              <a:solidFill>
                <a:srgbClr val="00B05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Feltehető, hogy: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amennyiben találunk, egy olyan másik dimenzióhalmazt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(párt, hármast)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amelyek matematikai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képletéből úgyszintén „összerakható” az energia,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akkor ezen fogalmak dimenziói is</a:t>
            </a:r>
            <a:r>
              <a:rPr lang="hu-HU" sz="32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megfeleltethetők</a:t>
            </a:r>
            <a:r>
              <a:rPr lang="hu-HU" sz="32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mozgásdinamikai dimenzióknak. </a:t>
            </a:r>
            <a:endParaRPr lang="hu-HU" sz="3200" b="1" i="1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 l’art pour l’art, csak abban az esetben, ha értelmesnek tűnik.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megfeleltethető = modellezhető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 „értelmezhető”, akkor „működhet”. </a:t>
            </a:r>
            <a:endParaRPr lang="hu-HU" sz="32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9188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BAE9C2-6BF3-8071-62F2-CBE3ACEB57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A1C0F168-35BC-D822-2401-D49CD164D9A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09413" y="489171"/>
            <a:ext cx="11288937" cy="57143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 egy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fogalom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dimenzióját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értelmezhetően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„beállítom”,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megfelelően választom meg,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akkor ez a beállítás szükségszerűen kihat az őt az energiával összekapcsoló többi fogalom dimenziójára.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endParaRPr lang="hu-HU" sz="1200" b="1" i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Azért érdemes egy fogalom dimenzió-beállításával kísérletezni,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mert lehetséges, hogy a próbálkozás,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a játszadozás,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legalább is a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modellezés szintjén használható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eredményre vezet..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endParaRPr lang="hu-HU" sz="1200" b="1" i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Szerencsés, szélső esetben előfordulhat még az is, hogy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modell közelebb visz a fizikai valósághoz.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hu-HU" sz="32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46273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FCCACFAD-E105-6946-C52A-1E42D36AEC5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5926" y="110805"/>
            <a:ext cx="1144414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Ismétlés folyt: </a:t>
            </a:r>
            <a:r>
              <a:rPr lang="hu-HU" sz="2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Newton 3 törvénye a következő 4…</a:t>
            </a:r>
          </a:p>
          <a:p>
            <a:r>
              <a:rPr lang="hu-H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Newton I. törvénye – a tehetetlenség törvénye </a:t>
            </a:r>
            <a:r>
              <a:rPr lang="hu-H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NO TÖMEG!</a:t>
            </a:r>
            <a:endParaRPr lang="hu-HU" sz="28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1200" b="1" i="1" dirty="0"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28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Inerciarendszer</a:t>
            </a:r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ben minden test megtartja nyugalmi állapotát 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vagy egyenes vonalú egyenletes mozgását mindaddig, míg egy 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kölcsönhatás a mozgásállapotának megváltoztatására nem 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kényszeríti.  </a:t>
            </a:r>
            <a:r>
              <a:rPr lang="hu-HU" sz="2800" b="1" i="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Beszéd,                                        zene, gondolat…</a:t>
            </a:r>
            <a:endParaRPr lang="hu-HU" sz="2400" b="1" i="0" dirty="0">
              <a:solidFill>
                <a:srgbClr val="0000FF"/>
              </a:solidFill>
              <a:effectLst/>
              <a:latin typeface="Arial" panose="020B0604020202020204" pitchFamily="34" charset="0"/>
            </a:endParaRPr>
          </a:p>
          <a:p>
            <a:endParaRPr lang="hu-HU" sz="2400" dirty="0">
              <a:solidFill>
                <a:srgbClr val="0000FF"/>
              </a:solidFill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705F6242-E742-F55D-6D47-A31DC443B810}"/>
              </a:ext>
            </a:extLst>
          </p:cNvPr>
          <p:cNvSpPr txBox="1">
            <a:spLocks/>
          </p:cNvSpPr>
          <p:nvPr/>
        </p:nvSpPr>
        <p:spPr>
          <a:xfrm>
            <a:off x="401657" y="3133904"/>
            <a:ext cx="10788313" cy="36625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hu-H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Newton II. törvénye – a dinamika alaptörvénye </a:t>
            </a:r>
            <a:r>
              <a:rPr lang="hu-H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YES TÖMEG; OK és OKOZAT !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Egy test </a:t>
            </a:r>
            <a:r>
              <a:rPr lang="hu-HU" sz="28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gyorsulása</a:t>
            </a:r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28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egyenesen arányos</a:t>
            </a:r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a rá ható erővel és fordítottan arányos a test tömegével! 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Lendület - = mozgásállapot - megmaradás!</a:t>
            </a:r>
            <a:endParaRPr lang="hu-HU" sz="28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b="1" i="0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b="1" i="0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400" dirty="0">
              <a:solidFill>
                <a:srgbClr val="0000FF"/>
              </a:solidFill>
            </a:endParaRPr>
          </a:p>
          <a:p>
            <a:endParaRPr lang="hu-HU" sz="2400" dirty="0">
              <a:solidFill>
                <a:srgbClr val="0000FF"/>
              </a:solidFill>
            </a:endParaRPr>
          </a:p>
          <a:p>
            <a:endParaRPr lang="hu-HU" sz="2400" dirty="0">
              <a:solidFill>
                <a:srgbClr val="0000FF"/>
              </a:solidFill>
            </a:endParaRPr>
          </a:p>
          <a:p>
            <a:endParaRPr lang="hu-HU" sz="2400" dirty="0">
              <a:solidFill>
                <a:srgbClr val="0000FF"/>
              </a:solidFill>
            </a:endParaRPr>
          </a:p>
        </p:txBody>
      </p:sp>
      <p:sp>
        <p:nvSpPr>
          <p:cNvPr id="8" name="AutoShape 4" descr="{\displaystyle \sum _{i}\mathbf {F} _{i}=0\Leftrightarrow {\frac {d\mathbf {v} }{dt}}=0}">
            <a:extLst>
              <a:ext uri="{FF2B5EF4-FFF2-40B4-BE49-F238E27FC236}">
                <a16:creationId xmlns:a16="http://schemas.microsoft.com/office/drawing/2014/main" id="{02CD4731-1175-CFDA-EDF7-4D32ECAA8F6A}"/>
              </a:ext>
            </a:extLst>
          </p:cNvPr>
          <p:cNvSpPr>
            <a:spLocks noChangeAspect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10" name="Kép 9">
            <a:extLst>
              <a:ext uri="{FF2B5EF4-FFF2-40B4-BE49-F238E27FC236}">
                <a16:creationId xmlns:a16="http://schemas.microsoft.com/office/drawing/2014/main" id="{72307B38-27F5-F5E3-9C1C-2AF863C7E45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3463" y="2251051"/>
            <a:ext cx="3406370" cy="1026278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040B5A6C-7020-E574-805A-9F2EF430DF3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2338" y="4559691"/>
            <a:ext cx="1080351" cy="768711"/>
          </a:xfrm>
          <a:prstGeom prst="rect">
            <a:avLst/>
          </a:prstGeom>
        </p:spPr>
      </p:pic>
      <p:pic>
        <p:nvPicPr>
          <p:cNvPr id="14" name="Kép 13">
            <a:extLst>
              <a:ext uri="{FF2B5EF4-FFF2-40B4-BE49-F238E27FC236}">
                <a16:creationId xmlns:a16="http://schemas.microsoft.com/office/drawing/2014/main" id="{C7DB6A84-8ACA-A659-D65A-F25121D66C4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224804" y="4524381"/>
            <a:ext cx="1291276" cy="839329"/>
          </a:xfrm>
          <a:prstGeom prst="rect">
            <a:avLst/>
          </a:prstGeom>
          <a:solidFill>
            <a:srgbClr val="FFFFCC"/>
          </a:solidFill>
          <a:ln>
            <a:solidFill>
              <a:srgbClr val="FFFF00"/>
            </a:solidFill>
          </a:ln>
        </p:spPr>
      </p:pic>
      <p:pic>
        <p:nvPicPr>
          <p:cNvPr id="15" name="Kép 14">
            <a:extLst>
              <a:ext uri="{FF2B5EF4-FFF2-40B4-BE49-F238E27FC236}">
                <a16:creationId xmlns:a16="http://schemas.microsoft.com/office/drawing/2014/main" id="{D386A673-A143-0E83-6147-3BADC3EC2DE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08598" y="4681976"/>
            <a:ext cx="1291276" cy="356214"/>
          </a:xfrm>
          <a:prstGeom prst="rect">
            <a:avLst/>
          </a:prstGeom>
        </p:spPr>
      </p:pic>
      <p:pic>
        <p:nvPicPr>
          <p:cNvPr id="16" name="Kép 15">
            <a:extLst>
              <a:ext uri="{FF2B5EF4-FFF2-40B4-BE49-F238E27FC236}">
                <a16:creationId xmlns:a16="http://schemas.microsoft.com/office/drawing/2014/main" id="{DA6860C6-D55D-A3A9-B8EB-931F46DB3F7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68231" y="5533534"/>
            <a:ext cx="7898301" cy="839329"/>
          </a:xfrm>
          <a:prstGeom prst="rect">
            <a:avLst/>
          </a:prstGeom>
        </p:spPr>
      </p:pic>
      <p:pic>
        <p:nvPicPr>
          <p:cNvPr id="2050" name="Picture 2" descr="Godfrey Kneller festménye">
            <a:extLst>
              <a:ext uri="{FF2B5EF4-FFF2-40B4-BE49-F238E27FC236}">
                <a16:creationId xmlns:a16="http://schemas.microsoft.com/office/drawing/2014/main" id="{3C0289C8-5359-EBA2-E13C-A234CB2CB44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1694" y="357907"/>
            <a:ext cx="1988221" cy="2791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5CA06822-62A8-A436-8FA1-B26E7C0F9D0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943923" y="4623056"/>
            <a:ext cx="2280881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 = p/t = p*t</a:t>
            </a:r>
            <a:r>
              <a:rPr lang="hu-HU" sz="28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B7FF5BA-3372-5616-7178-C73A55FCE36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08950" y="4597038"/>
            <a:ext cx="1289135" cy="5232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 = F*t</a:t>
            </a:r>
            <a:endParaRPr lang="hu-HU" sz="2800" b="1" baseline="30000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6030BECC-D9EF-EC8C-1312-71491BCA2DD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692640" y="5674995"/>
            <a:ext cx="20002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i="1" dirty="0">
                <a:solidFill>
                  <a:srgbClr val="00B0F0"/>
                </a:solidFill>
              </a:rPr>
              <a:t>Űrrakéta!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19" name="Szabadkéz 18">
                <a:extLst>
                  <a:ext uri="{FF2B5EF4-FFF2-40B4-BE49-F238E27FC236}">
                    <a16:creationId xmlns:a16="http://schemas.microsoft.com/office/drawing/2014/main" id="{7BE1CA8A-52CC-182F-5693-0B367817AAAF}"/>
                  </a:ext>
                </a:extLst>
              </p14:cNvPr>
              <p14:cNvContentPartPr>
                <a14:cpLocks xmlns:a14="http://schemas.microsoft.com/office/drawing/2010/main" noGrp="1" noRot="1" noMove="1" noResize="1" noEditPoints="1" noAdjustHandles="1" noChangeArrowheads="1" noChangeShapeType="1"/>
              </p14:cNvContentPartPr>
              <p14:nvPr/>
            </p14:nvContentPartPr>
            <p14:xfrm>
              <a:off x="4606200" y="5818050"/>
              <a:ext cx="360" cy="360"/>
            </p14:xfrm>
          </p:contentPart>
        </mc:Choice>
        <mc:Fallback xmlns="">
          <p:pic>
            <p:nvPicPr>
              <p:cNvPr id="19" name="Szabadkéz 18">
                <a:extLst>
                  <a:ext uri="{FF2B5EF4-FFF2-40B4-BE49-F238E27FC236}">
                    <a16:creationId xmlns:a16="http://schemas.microsoft.com/office/drawing/2014/main" id="{7BE1CA8A-52CC-182F-5693-0B367817AAAF}"/>
                  </a:ext>
                </a:extLst>
              </p:cNvPr>
              <p:cNvPicPr>
                <a:picLocks noGrp="1" noRot="1" noMove="1" noResize="1" noEditPoints="1" noAdjustHandles="1" noChangeArrowheads="1" noChangeShapeType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4552200" y="571005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2">
            <p14:nvContentPartPr>
              <p14:cNvPr id="7" name="Szabadkéz 6">
                <a:extLst>
                  <a:ext uri="{FF2B5EF4-FFF2-40B4-BE49-F238E27FC236}">
                    <a16:creationId xmlns:a16="http://schemas.microsoft.com/office/drawing/2014/main" id="{CF68230A-ED2F-3F9F-C9C6-AE5F23FC1130}"/>
                  </a:ext>
                </a:extLst>
              </p14:cNvPr>
              <p14:cNvContentPartPr/>
              <p14:nvPr/>
            </p14:nvContentPartPr>
            <p14:xfrm>
              <a:off x="8755290" y="5587290"/>
              <a:ext cx="758520" cy="690120"/>
            </p14:xfrm>
          </p:contentPart>
        </mc:Choice>
        <mc:Fallback xmlns="">
          <p:pic>
            <p:nvPicPr>
              <p:cNvPr id="7" name="Szabadkéz 6">
                <a:extLst>
                  <a:ext uri="{FF2B5EF4-FFF2-40B4-BE49-F238E27FC236}">
                    <a16:creationId xmlns:a16="http://schemas.microsoft.com/office/drawing/2014/main" id="{CF68230A-ED2F-3F9F-C9C6-AE5F23FC1130}"/>
                  </a:ext>
                </a:extLst>
              </p:cNvPr>
              <p:cNvPicPr/>
              <p:nvPr/>
            </p:nvPicPr>
            <p:blipFill>
              <a:blip r:embed="rId13"/>
              <a:stretch>
                <a:fillRect/>
              </a:stretch>
            </p:blipFill>
            <p:spPr>
              <a:xfrm>
                <a:off x="8701650" y="5479650"/>
                <a:ext cx="866160" cy="9057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9" name="Szabadkéz 8">
                <a:extLst>
                  <a:ext uri="{FF2B5EF4-FFF2-40B4-BE49-F238E27FC236}">
                    <a16:creationId xmlns:a16="http://schemas.microsoft.com/office/drawing/2014/main" id="{CC41E5FE-1735-A0C2-3344-5128FC39D8F3}"/>
                  </a:ext>
                </a:extLst>
              </p14:cNvPr>
              <p14:cNvContentPartPr/>
              <p14:nvPr/>
            </p14:nvContentPartPr>
            <p14:xfrm>
              <a:off x="8755290" y="5623650"/>
              <a:ext cx="35280" cy="672840"/>
            </p14:xfrm>
          </p:contentPart>
        </mc:Choice>
        <mc:Fallback xmlns="">
          <p:pic>
            <p:nvPicPr>
              <p:cNvPr id="9" name="Szabadkéz 8">
                <a:extLst>
                  <a:ext uri="{FF2B5EF4-FFF2-40B4-BE49-F238E27FC236}">
                    <a16:creationId xmlns:a16="http://schemas.microsoft.com/office/drawing/2014/main" id="{CC41E5FE-1735-A0C2-3344-5128FC39D8F3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701650" y="5515650"/>
                <a:ext cx="142920" cy="8884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6">
            <p14:nvContentPartPr>
              <p14:cNvPr id="11" name="Szabadkéz 10">
                <a:extLst>
                  <a:ext uri="{FF2B5EF4-FFF2-40B4-BE49-F238E27FC236}">
                    <a16:creationId xmlns:a16="http://schemas.microsoft.com/office/drawing/2014/main" id="{AC062E2E-71CA-74F3-AC6C-326365769A01}"/>
                  </a:ext>
                </a:extLst>
              </p14:cNvPr>
              <p14:cNvContentPartPr/>
              <p14:nvPr/>
            </p14:nvContentPartPr>
            <p14:xfrm>
              <a:off x="8801010" y="5613210"/>
              <a:ext cx="767520" cy="720000"/>
            </p14:xfrm>
          </p:contentPart>
        </mc:Choice>
        <mc:Fallback xmlns="">
          <p:pic>
            <p:nvPicPr>
              <p:cNvPr id="11" name="Szabadkéz 10">
                <a:extLst>
                  <a:ext uri="{FF2B5EF4-FFF2-40B4-BE49-F238E27FC236}">
                    <a16:creationId xmlns:a16="http://schemas.microsoft.com/office/drawing/2014/main" id="{AC062E2E-71CA-74F3-AC6C-326365769A01}"/>
                  </a:ext>
                </a:extLst>
              </p:cNvPr>
              <p:cNvPicPr/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8747370" y="5505570"/>
                <a:ext cx="875160" cy="93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8">
            <p14:nvContentPartPr>
              <p14:cNvPr id="13" name="Szabadkéz 12">
                <a:extLst>
                  <a:ext uri="{FF2B5EF4-FFF2-40B4-BE49-F238E27FC236}">
                    <a16:creationId xmlns:a16="http://schemas.microsoft.com/office/drawing/2014/main" id="{E7E61C5C-890B-243F-1A8E-1342A16665AB}"/>
                  </a:ext>
                </a:extLst>
              </p14:cNvPr>
              <p14:cNvContentPartPr/>
              <p14:nvPr/>
            </p14:nvContentPartPr>
            <p14:xfrm>
              <a:off x="9566730" y="5977890"/>
              <a:ext cx="360" cy="360"/>
            </p14:xfrm>
          </p:contentPart>
        </mc:Choice>
        <mc:Fallback xmlns="">
          <p:pic>
            <p:nvPicPr>
              <p:cNvPr id="13" name="Szabadkéz 12">
                <a:extLst>
                  <a:ext uri="{FF2B5EF4-FFF2-40B4-BE49-F238E27FC236}">
                    <a16:creationId xmlns:a16="http://schemas.microsoft.com/office/drawing/2014/main" id="{E7E61C5C-890B-243F-1A8E-1342A16665AB}"/>
                  </a:ext>
                </a:extLst>
              </p:cNvPr>
              <p:cNvPicPr/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9512730" y="586989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17" name="Szabadkéz 16">
                <a:extLst>
                  <a:ext uri="{FF2B5EF4-FFF2-40B4-BE49-F238E27FC236}">
                    <a16:creationId xmlns:a16="http://schemas.microsoft.com/office/drawing/2014/main" id="{F86041AB-A7E8-8A74-6DBB-530E7BE81374}"/>
                  </a:ext>
                </a:extLst>
              </p14:cNvPr>
              <p14:cNvContentPartPr/>
              <p14:nvPr/>
            </p14:nvContentPartPr>
            <p14:xfrm>
              <a:off x="1611450" y="5589090"/>
              <a:ext cx="1327680" cy="242640"/>
            </p14:xfrm>
          </p:contentPart>
        </mc:Choice>
        <mc:Fallback xmlns="">
          <p:pic>
            <p:nvPicPr>
              <p:cNvPr id="17" name="Szabadkéz 16">
                <a:extLst>
                  <a:ext uri="{FF2B5EF4-FFF2-40B4-BE49-F238E27FC236}">
                    <a16:creationId xmlns:a16="http://schemas.microsoft.com/office/drawing/2014/main" id="{F86041AB-A7E8-8A74-6DBB-530E7BE81374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1557450" y="5481090"/>
                <a:ext cx="1435320" cy="458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0" name="Szabadkéz 19">
                <a:extLst>
                  <a:ext uri="{FF2B5EF4-FFF2-40B4-BE49-F238E27FC236}">
                    <a16:creationId xmlns:a16="http://schemas.microsoft.com/office/drawing/2014/main" id="{6B132E30-CC55-2984-7EAE-B226BB96F677}"/>
                  </a:ext>
                </a:extLst>
              </p14:cNvPr>
              <p14:cNvContentPartPr/>
              <p14:nvPr/>
            </p14:nvContentPartPr>
            <p14:xfrm>
              <a:off x="1611450" y="5669730"/>
              <a:ext cx="1270440" cy="606240"/>
            </p14:xfrm>
          </p:contentPart>
        </mc:Choice>
        <mc:Fallback xmlns="">
          <p:pic>
            <p:nvPicPr>
              <p:cNvPr id="20" name="Szabadkéz 19">
                <a:extLst>
                  <a:ext uri="{FF2B5EF4-FFF2-40B4-BE49-F238E27FC236}">
                    <a16:creationId xmlns:a16="http://schemas.microsoft.com/office/drawing/2014/main" id="{6B132E30-CC55-2984-7EAE-B226BB96F677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1557450" y="5561730"/>
                <a:ext cx="1378080" cy="8218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1" name="Szabadkéz 20">
                <a:extLst>
                  <a:ext uri="{FF2B5EF4-FFF2-40B4-BE49-F238E27FC236}">
                    <a16:creationId xmlns:a16="http://schemas.microsoft.com/office/drawing/2014/main" id="{06A8A81F-FAAA-6ED2-A713-DC14E788FC3A}"/>
                  </a:ext>
                </a:extLst>
              </p14:cNvPr>
              <p14:cNvContentPartPr/>
              <p14:nvPr/>
            </p14:nvContentPartPr>
            <p14:xfrm>
              <a:off x="1794690" y="6192810"/>
              <a:ext cx="956880" cy="60480"/>
            </p14:xfrm>
          </p:contentPart>
        </mc:Choice>
        <mc:Fallback xmlns="">
          <p:pic>
            <p:nvPicPr>
              <p:cNvPr id="21" name="Szabadkéz 20">
                <a:extLst>
                  <a:ext uri="{FF2B5EF4-FFF2-40B4-BE49-F238E27FC236}">
                    <a16:creationId xmlns:a16="http://schemas.microsoft.com/office/drawing/2014/main" id="{06A8A81F-FAAA-6ED2-A713-DC14E788FC3A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1740690" y="6085170"/>
                <a:ext cx="1064520" cy="2761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22" name="Szabadkéz 21">
                <a:extLst>
                  <a:ext uri="{FF2B5EF4-FFF2-40B4-BE49-F238E27FC236}">
                    <a16:creationId xmlns:a16="http://schemas.microsoft.com/office/drawing/2014/main" id="{9EA849D9-13AB-4799-8732-678B0B5E8C4A}"/>
                  </a:ext>
                </a:extLst>
              </p14:cNvPr>
              <p14:cNvContentPartPr/>
              <p14:nvPr/>
            </p14:nvContentPartPr>
            <p14:xfrm>
              <a:off x="1634130" y="6194970"/>
              <a:ext cx="360" cy="360"/>
            </p14:xfrm>
          </p:contentPart>
        </mc:Choice>
        <mc:Fallback xmlns="">
          <p:pic>
            <p:nvPicPr>
              <p:cNvPr id="22" name="Szabadkéz 21">
                <a:extLst>
                  <a:ext uri="{FF2B5EF4-FFF2-40B4-BE49-F238E27FC236}">
                    <a16:creationId xmlns:a16="http://schemas.microsoft.com/office/drawing/2014/main" id="{9EA849D9-13AB-4799-8732-678B0B5E8C4A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580490" y="6087330"/>
                <a:ext cx="10800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5" name="Szabadkéz 34">
                <a:extLst>
                  <a:ext uri="{FF2B5EF4-FFF2-40B4-BE49-F238E27FC236}">
                    <a16:creationId xmlns:a16="http://schemas.microsoft.com/office/drawing/2014/main" id="{AC727D49-1715-08C1-16DE-7699FCE3EC1E}"/>
                  </a:ext>
                </a:extLst>
              </p14:cNvPr>
              <p14:cNvContentPartPr/>
              <p14:nvPr/>
            </p14:nvContentPartPr>
            <p14:xfrm>
              <a:off x="1885770" y="5634810"/>
              <a:ext cx="922680" cy="360"/>
            </p14:xfrm>
          </p:contentPart>
        </mc:Choice>
        <mc:Fallback xmlns="">
          <p:pic>
            <p:nvPicPr>
              <p:cNvPr id="35" name="Szabadkéz 34">
                <a:extLst>
                  <a:ext uri="{FF2B5EF4-FFF2-40B4-BE49-F238E27FC236}">
                    <a16:creationId xmlns:a16="http://schemas.microsoft.com/office/drawing/2014/main" id="{AC727D49-1715-08C1-16DE-7699FCE3EC1E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1831770" y="5526810"/>
                <a:ext cx="1030320" cy="21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6" name="Szabadkéz 35">
                <a:extLst>
                  <a:ext uri="{FF2B5EF4-FFF2-40B4-BE49-F238E27FC236}">
                    <a16:creationId xmlns:a16="http://schemas.microsoft.com/office/drawing/2014/main" id="{8651E931-E282-4E56-0426-A0026C8B7D11}"/>
                  </a:ext>
                </a:extLst>
              </p14:cNvPr>
              <p14:cNvContentPartPr/>
              <p14:nvPr/>
            </p14:nvContentPartPr>
            <p14:xfrm>
              <a:off x="1725930" y="6240330"/>
              <a:ext cx="943560" cy="34920"/>
            </p14:xfrm>
          </p:contentPart>
        </mc:Choice>
        <mc:Fallback xmlns="">
          <p:pic>
            <p:nvPicPr>
              <p:cNvPr id="36" name="Szabadkéz 35">
                <a:extLst>
                  <a:ext uri="{FF2B5EF4-FFF2-40B4-BE49-F238E27FC236}">
                    <a16:creationId xmlns:a16="http://schemas.microsoft.com/office/drawing/2014/main" id="{8651E931-E282-4E56-0426-A0026C8B7D1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1671930" y="6132690"/>
                <a:ext cx="1051200" cy="250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2">
            <p14:nvContentPartPr>
              <p14:cNvPr id="37" name="Szabadkéz 36">
                <a:extLst>
                  <a:ext uri="{FF2B5EF4-FFF2-40B4-BE49-F238E27FC236}">
                    <a16:creationId xmlns:a16="http://schemas.microsoft.com/office/drawing/2014/main" id="{9A8D8522-6633-B75F-FCE6-096A1E4999BF}"/>
                  </a:ext>
                </a:extLst>
              </p14:cNvPr>
              <p14:cNvContentPartPr/>
              <p14:nvPr/>
            </p14:nvContentPartPr>
            <p14:xfrm>
              <a:off x="1954530" y="6250770"/>
              <a:ext cx="903600" cy="48600"/>
            </p14:xfrm>
          </p:contentPart>
        </mc:Choice>
        <mc:Fallback xmlns="">
          <p:pic>
            <p:nvPicPr>
              <p:cNvPr id="37" name="Szabadkéz 36">
                <a:extLst>
                  <a:ext uri="{FF2B5EF4-FFF2-40B4-BE49-F238E27FC236}">
                    <a16:creationId xmlns:a16="http://schemas.microsoft.com/office/drawing/2014/main" id="{9A8D8522-6633-B75F-FCE6-096A1E4999BF}"/>
                  </a:ext>
                </a:extLst>
              </p:cNvPr>
              <p:cNvPicPr/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1900530" y="6143130"/>
                <a:ext cx="1011240" cy="264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2737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045385-5B06-C44A-3568-CDF30C17B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D96985F0-F9C5-1317-84E0-1E58B27E3E0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9062" y="441828"/>
            <a:ext cx="114441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Newton III. törvénye – az erő–ellenerő (azaz a kölcsönhatás) törvénye)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 erők mindig párosával lépnek fel. </a:t>
            </a:r>
            <a:r>
              <a:rPr lang="hu-HU" sz="24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(Az élet minden terén..)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Két test kölcsönhatása során mindkét testre egyező 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nagyságú, azonos hatásvonalú és egymással 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ellentétes irányú erő hat.</a:t>
            </a:r>
          </a:p>
          <a:p>
            <a:endParaRPr lang="hu-HU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zövegdoboz 5">
            <a:extLst>
              <a:ext uri="{FF2B5EF4-FFF2-40B4-BE49-F238E27FC236}">
                <a16:creationId xmlns:a16="http://schemas.microsoft.com/office/drawing/2014/main" id="{E26F37A0-25E0-509E-3C50-51B99238E49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00630" y="3046783"/>
            <a:ext cx="114441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i="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Newton IV. törvénye – a szuperpozíció (az erőhatások függetlenségének) elve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 egy testre egyidejűleg több erő hat, akkor ezek együttes hatása 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megegyezik a vektori eredőjük hatásával. Ugyanígy, egy testre ható </a:t>
            </a:r>
          </a:p>
          <a:p>
            <a:r>
              <a:rPr lang="hu-HU" sz="28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erő fölbontható tetszőlegesen sok erővé, amelyek vektori összege az eredeti erő. </a:t>
            </a:r>
            <a:r>
              <a:rPr lang="hu-HU" sz="2800" b="1" i="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(Triviális, szükségessége nézőpont kérdése…)</a:t>
            </a:r>
          </a:p>
          <a:p>
            <a:endParaRPr lang="hu-HU" sz="28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AutoShape 4" descr="{\displaystyle \sum _{i}\mathbf {F} _{i}=0\Leftrightarrow {\frac {d\mathbf {v} }{dt}}=0}">
            <a:extLst>
              <a:ext uri="{FF2B5EF4-FFF2-40B4-BE49-F238E27FC236}">
                <a16:creationId xmlns:a16="http://schemas.microsoft.com/office/drawing/2014/main" id="{403AF8A7-3044-F3DF-380F-C543EF9C6F7A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  <p:pic>
        <p:nvPicPr>
          <p:cNvPr id="7" name="Kép 6">
            <a:extLst>
              <a:ext uri="{FF2B5EF4-FFF2-40B4-BE49-F238E27FC236}">
                <a16:creationId xmlns:a16="http://schemas.microsoft.com/office/drawing/2014/main" id="{31B0069B-441E-5E83-4E6C-438C75E46CD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3803" y="2510036"/>
            <a:ext cx="2101687" cy="370886"/>
          </a:xfrm>
          <a:prstGeom prst="rect">
            <a:avLst/>
          </a:prstGeom>
        </p:spPr>
      </p:pic>
      <p:pic>
        <p:nvPicPr>
          <p:cNvPr id="9" name="Kép 8">
            <a:extLst>
              <a:ext uri="{FF2B5EF4-FFF2-40B4-BE49-F238E27FC236}">
                <a16:creationId xmlns:a16="http://schemas.microsoft.com/office/drawing/2014/main" id="{669E0C37-FE3A-1A91-24C1-A8141E01FBC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1555" y="5250357"/>
            <a:ext cx="1834516" cy="917258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7EE8D0AA-EB44-C6F1-5F0A-332D1996EBE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65941" y="869200"/>
            <a:ext cx="2738128" cy="2307783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B891E7A0-B3BD-1AE1-533F-03BA2D3BD7D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99062" y="6071847"/>
            <a:ext cx="115923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Newton I.&amp;II. fő eredménye: differenciál- és integrál-számítás alkalmazása a fizikában.</a:t>
            </a:r>
          </a:p>
        </p:txBody>
      </p:sp>
    </p:spTree>
    <p:extLst>
      <p:ext uri="{BB962C8B-B14F-4D97-AF65-F5344CB8AC3E}">
        <p14:creationId xmlns:p14="http://schemas.microsoft.com/office/powerpoint/2010/main" val="25109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0E77DB-D1DD-1232-3310-D4A9F864CD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997C061C-844A-9AB7-CE8D-1EBC92F2820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05740" y="364713"/>
            <a:ext cx="1183005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Megígérem, hogy:</a:t>
            </a:r>
          </a:p>
          <a:p>
            <a:pPr algn="ctr"/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használok differenciál- &amp; integrál-számítást!</a:t>
            </a:r>
          </a:p>
          <a:p>
            <a:pPr algn="ctr"/>
            <a:endParaRPr lang="hu-HU" sz="1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Sőt, még a vektoriális jelöléseket is kerülni fogom </a:t>
            </a:r>
          </a:p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(csupán ott utalok vektorokra, ahol szükségesnek tartom).</a:t>
            </a:r>
          </a:p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egyszerűsítő és amatőr, de unoka-nagyszülő-biztosabb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skalár világra szorítkozom.</a:t>
            </a:r>
          </a:p>
          <a:p>
            <a:pPr algn="ctr"/>
            <a:endParaRPr lang="hu-HU" sz="1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is elegendő a vízióm bemutatásához, de </a:t>
            </a:r>
          </a:p>
          <a:p>
            <a:pPr algn="ctr"/>
            <a:r>
              <a:rPr lang="hu-HU" sz="3200" b="1" cap="all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megértem, ha egy fizikus számára ez </a:t>
            </a:r>
          </a:p>
          <a:p>
            <a:pPr algn="ctr"/>
            <a:r>
              <a:rPr lang="hu-HU" sz="3200" b="1" cap="all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botrányos.</a:t>
            </a:r>
            <a:r>
              <a:rPr lang="hu-HU" sz="3200" b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AutoShape 4" descr="{\displaystyle \sum _{i}\mathbf {F} _{i}=0\Leftrightarrow {\frac {d\mathbf {v} }{dt}}=0}">
            <a:extLst>
              <a:ext uri="{FF2B5EF4-FFF2-40B4-BE49-F238E27FC236}">
                <a16:creationId xmlns:a16="http://schemas.microsoft.com/office/drawing/2014/main" id="{26A6D8A4-C43B-7673-D2DA-9AA4E1D0A942}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57674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0AD57DDF-4921-8547-BB63-5FDAB38F9F6B}"/>
              </a:ext>
            </a:extLst>
          </p:cNvPr>
          <p:cNvSpPr txBox="1"/>
          <p:nvPr/>
        </p:nvSpPr>
        <p:spPr>
          <a:xfrm>
            <a:off x="224586" y="247633"/>
            <a:ext cx="11720487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Botrányfokozás: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Inerciarendszer nem létezik, tehetetlenség létezik !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 inerciarendszerek a klasszikus mechanika alapján </a:t>
            </a: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ekvivalensek egymással, azaz semmilyen mechanikai kísérlettel </a:t>
            </a: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nem lehet a különböző inerciarendszerek mozgásállapotára </a:t>
            </a: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vonatkozóan információt nyerni.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Fentiből -indirekt logikával- következik: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létezik egyetlen inerciarendszer, akkor végtelen sok létezik!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Végtelen sok a természetben semmiből sem létezik,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tehát egyetlenegy inerciarendszer sem létezik.</a:t>
            </a: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Lorentz-faktor levezetése feltételezi az inerciarendszerek létét!</a:t>
            </a:r>
          </a:p>
          <a:p>
            <a:pPr algn="ctr"/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Lorentz Transformation Derivation - Step By Step Explanation</a:t>
            </a:r>
            <a:endParaRPr lang="hu-HU" sz="16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Átmenetileg szükséges lehet, de nem szerencsés absztrakció a dolgokat  egy nemlétezőre alapozni!</a:t>
            </a:r>
          </a:p>
        </p:txBody>
      </p:sp>
    </p:spTree>
    <p:extLst>
      <p:ext uri="{BB962C8B-B14F-4D97-AF65-F5344CB8AC3E}">
        <p14:creationId xmlns:p14="http://schemas.microsoft.com/office/powerpoint/2010/main" val="2665352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>
        <p14:switch dir="r"/>
      </p:transition>
    </mc:Choice>
    <mc:Fallback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7F269D7D-D2A0-B46F-87BF-7EDFC82609FD}"/>
              </a:ext>
            </a:extLst>
          </p:cNvPr>
          <p:cNvSpPr txBox="1"/>
          <p:nvPr/>
        </p:nvSpPr>
        <p:spPr>
          <a:xfrm>
            <a:off x="381740" y="183147"/>
            <a:ext cx="11505458" cy="63401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821180" algn="l"/>
              </a:tabLst>
            </a:pP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ismétlés második köre:</a:t>
            </a:r>
          </a:p>
          <a:p>
            <a:pPr>
              <a:tabLst>
                <a:tab pos="1821180" algn="l"/>
              </a:tabLst>
            </a:pPr>
            <a:r>
              <a:rPr lang="hu-HU" sz="36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 Nyomaték és perdület. </a:t>
            </a:r>
            <a:r>
              <a:rPr lang="hu-HU" sz="3200" b="1" i="1" cap="all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(unokaszint)</a:t>
            </a:r>
          </a:p>
          <a:p>
            <a:pPr>
              <a:tabLst>
                <a:tab pos="1821180" algn="l"/>
              </a:tabLst>
            </a:pPr>
            <a:endParaRPr lang="hu-HU" sz="1200" b="1" cap="all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Tekintve, hogy a „kettősforgás” témához csatlakozunk, számunkra a legfontosabb, mozgásdinamikai fogalom az </a:t>
            </a: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jelű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PERDÜLET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perdület fogalmához ismertebb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alapja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jelű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NYOMATÉK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vezet el bennünket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(néhány embert megkérdeztem…) </a:t>
            </a: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iskolai oktatásban, -ezért  egy nagypapa unoka-módszerében is- a mozgástan a legegyszerűbb, egyenesvonalú egyenletes mozgás elemzéséből indul ki, már fizikatörténeti okokból is.</a:t>
            </a: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hhez, még régen összeállítottam mozgásdinamikai 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nagyszülő-kompatibilis unoka-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táblázatokat,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kiegészítve foton-analógiákkal.</a:t>
            </a:r>
          </a:p>
        </p:txBody>
      </p:sp>
    </p:spTree>
    <p:extLst>
      <p:ext uri="{BB962C8B-B14F-4D97-AF65-F5344CB8AC3E}">
        <p14:creationId xmlns:p14="http://schemas.microsoft.com/office/powerpoint/2010/main" val="32842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zövegdoboz 7">
            <a:extLst>
              <a:ext uri="{FF2B5EF4-FFF2-40B4-BE49-F238E27FC236}">
                <a16:creationId xmlns:a16="http://schemas.microsoft.com/office/drawing/2014/main" id="{BD8B9A94-0A92-0E49-1444-E25467E27D17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6538" y="501136"/>
            <a:ext cx="1051280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MOZGÁSDINAMIKA – KVANTUMMECHANIKA  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ANALÓGIÁK</a:t>
            </a:r>
            <a:endParaRPr lang="hu-HU" sz="2800" dirty="0">
              <a:solidFill>
                <a:srgbClr val="FF0000"/>
              </a:solidFill>
            </a:endParaRPr>
          </a:p>
        </p:txBody>
      </p:sp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75DE1334-1677-03AA-1E51-C0563BD66D8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94148358"/>
              </p:ext>
            </p:extLst>
          </p:nvPr>
        </p:nvGraphicFramePr>
        <p:xfrm>
          <a:off x="584458" y="1077388"/>
          <a:ext cx="10899563" cy="52794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22040640" imgH="10677329" progId="Excel.Sheet.12">
                  <p:embed/>
                </p:oleObj>
              </mc:Choice>
              <mc:Fallback>
                <p:oleObj name="Worksheet" r:id="rId2" imgW="22040640" imgH="1067732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84458" y="1077388"/>
                        <a:ext cx="10899563" cy="527947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171993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CD971BF-D1BD-EFB8-3B6F-167782ED4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A65669FE-3347-43AE-A1BF-0A7BCDB078E9}"/>
              </a:ext>
            </a:extLst>
          </p:cNvPr>
          <p:cNvSpPr txBox="1"/>
          <p:nvPr/>
        </p:nvSpPr>
        <p:spPr>
          <a:xfrm>
            <a:off x="168168" y="223029"/>
            <a:ext cx="1192627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MOZGÁSDINAMIKA–KVANTUMMECHANIKA 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ANALÓGIÁK</a:t>
            </a:r>
          </a:p>
          <a:p>
            <a:pPr algn="ctr"/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Dimenzió-egyezés és képlet-analógia</a:t>
            </a:r>
            <a:endParaRPr lang="hu-H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Objektum 2">
            <a:extLst>
              <a:ext uri="{FF2B5EF4-FFF2-40B4-BE49-F238E27FC236}">
                <a16:creationId xmlns:a16="http://schemas.microsoft.com/office/drawing/2014/main" id="{108C3C87-01C1-194F-947A-E50A1B547F37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14501000"/>
              </p:ext>
            </p:extLst>
          </p:nvPr>
        </p:nvGraphicFramePr>
        <p:xfrm>
          <a:off x="523983" y="1169855"/>
          <a:ext cx="11128013" cy="4905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3" imgW="24222240" imgH="10677329" progId="Excel.Sheet.12">
                  <p:embed/>
                </p:oleObj>
              </mc:Choice>
              <mc:Fallback>
                <p:oleObj name="Worksheet" r:id="rId3" imgW="24222240" imgH="10677329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23983" y="1169855"/>
                        <a:ext cx="11128013" cy="490545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>
            <a:extLst>
              <a:ext uri="{FF2B5EF4-FFF2-40B4-BE49-F238E27FC236}">
                <a16:creationId xmlns:a16="http://schemas.microsoft.com/office/drawing/2014/main" id="{0EFA9A90-8044-A366-0686-4D5936CB7413}"/>
              </a:ext>
            </a:extLst>
          </p:cNvPr>
          <p:cNvSpPr txBox="1"/>
          <p:nvPr/>
        </p:nvSpPr>
        <p:spPr>
          <a:xfrm>
            <a:off x="359302" y="6061428"/>
            <a:ext cx="1172731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képen túl apró, ami ebből számunkra fontos részlet, azt később kiemelem</a:t>
            </a:r>
          </a:p>
        </p:txBody>
      </p:sp>
    </p:spTree>
    <p:extLst>
      <p:ext uri="{BB962C8B-B14F-4D97-AF65-F5344CB8AC3E}">
        <p14:creationId xmlns:p14="http://schemas.microsoft.com/office/powerpoint/2010/main" val="724530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A787E4-5CC9-6866-05E1-5DDEB0AEE2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ép 8">
            <a:extLst>
              <a:ext uri="{FF2B5EF4-FFF2-40B4-BE49-F238E27FC236}">
                <a16:creationId xmlns:a16="http://schemas.microsoft.com/office/drawing/2014/main" id="{6689D1D7-7164-83F7-B1D5-7B1853195B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8" y="669076"/>
            <a:ext cx="11651964" cy="5097734"/>
          </a:xfrm>
          <a:prstGeom prst="rect">
            <a:avLst/>
          </a:prstGeom>
        </p:spPr>
      </p:pic>
      <p:sp>
        <p:nvSpPr>
          <p:cNvPr id="12" name="Szövegdoboz 11">
            <a:extLst>
              <a:ext uri="{FF2B5EF4-FFF2-40B4-BE49-F238E27FC236}">
                <a16:creationId xmlns:a16="http://schemas.microsoft.com/office/drawing/2014/main" id="{758F6BA1-27FF-E706-8DB2-3BA234ACB56E}"/>
              </a:ext>
            </a:extLst>
          </p:cNvPr>
          <p:cNvSpPr txBox="1"/>
          <p:nvPr/>
        </p:nvSpPr>
        <p:spPr>
          <a:xfrm>
            <a:off x="246388" y="5432044"/>
            <a:ext cx="1160470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hu-HU" sz="16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pl-PL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A P anyagi pont </a:t>
            </a:r>
            <a:r>
              <a:rPr lang="pl-PL" sz="2400" b="1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r </a:t>
            </a:r>
            <a:r>
              <a:rPr lang="pl-PL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helyvektora: </a:t>
            </a:r>
            <a:r>
              <a:rPr lang="pl-PL" sz="2400" b="1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r</a:t>
            </a:r>
            <a:r>
              <a:rPr lang="pl-PL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 = R*</a:t>
            </a:r>
            <a:r>
              <a:rPr lang="pl-PL" sz="2400" b="1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e</a:t>
            </a:r>
            <a:r>
              <a:rPr lang="pl-PL" sz="2400" b="1" i="0" u="none" strike="noStrike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r </a:t>
            </a:r>
            <a:r>
              <a:rPr lang="pl-PL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  </a:t>
            </a:r>
            <a:r>
              <a:rPr lang="hu-HU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Ahol az </a:t>
            </a:r>
            <a:r>
              <a:rPr lang="hu-HU" sz="2400" b="1" i="0" u="none" strike="noStrike" baseline="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e</a:t>
            </a:r>
            <a:r>
              <a:rPr lang="hu-HU" sz="2400" b="0" i="0" u="none" strike="noStrike" baseline="-25000" dirty="0" err="1">
                <a:solidFill>
                  <a:srgbClr val="0000FF"/>
                </a:solidFill>
                <a:latin typeface="Times New Roman" panose="02020603050405020304" pitchFamily="18" charset="0"/>
              </a:rPr>
              <a:t>r</a:t>
            </a:r>
            <a:r>
              <a:rPr lang="hu-HU" sz="2400" b="0" i="0" u="none" strike="noStrike" baseline="-25000" dirty="0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hu-HU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forgó egységvektor kifejezhető a nyugvó </a:t>
            </a:r>
            <a:r>
              <a:rPr lang="hu-HU" sz="2400" b="1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i </a:t>
            </a:r>
            <a:r>
              <a:rPr lang="hu-HU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és </a:t>
            </a:r>
            <a:r>
              <a:rPr lang="hu-HU" sz="2400" b="1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j </a:t>
            </a:r>
            <a:r>
              <a:rPr lang="hu-HU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egységvektorokkal. A pálya menti </a:t>
            </a:r>
            <a:r>
              <a:rPr lang="hu-HU" sz="2400" b="1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v </a:t>
            </a:r>
            <a:r>
              <a:rPr lang="hu-HU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sebesség és </a:t>
            </a:r>
            <a:r>
              <a:rPr lang="el-GR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 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 </a:t>
            </a:r>
            <a:r>
              <a:rPr lang="hu-HU" sz="24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állandó, </a:t>
            </a:r>
            <a:r>
              <a:rPr lang="hu-HU" sz="2400" b="0" i="0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</a:rPr>
              <a:t>egyenletes sebesség</a:t>
            </a:r>
            <a:r>
              <a:rPr lang="hu-HU" sz="2400" dirty="0">
                <a:solidFill>
                  <a:srgbClr val="FF0000"/>
                </a:solidFill>
                <a:latin typeface="Times New Roman" panose="02020603050405020304" pitchFamily="18" charset="0"/>
              </a:rPr>
              <a:t>, </a:t>
            </a:r>
            <a:endParaRPr lang="hu-HU" sz="2400" dirty="0">
              <a:solidFill>
                <a:srgbClr val="FF0000"/>
              </a:solidFill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183E61B7-E159-60C2-9F19-FEA9996F076B}"/>
              </a:ext>
            </a:extLst>
          </p:cNvPr>
          <p:cNvSpPr txBox="1"/>
          <p:nvPr/>
        </p:nvSpPr>
        <p:spPr>
          <a:xfrm>
            <a:off x="1059363" y="166603"/>
            <a:ext cx="9969191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Az </a:t>
            </a:r>
            <a:r>
              <a:rPr lang="el-GR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szögsebesség, 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perdület és 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nyomaték is forgástengely irányú vektorok!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vektorszorzás jobbkéz szabálya szerint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Számomra a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be-ki jobbcsavar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szemléletesebb, de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kerülöm a hasonlókat…</a:t>
            </a:r>
          </a:p>
        </p:txBody>
      </p:sp>
    </p:spTree>
    <p:extLst>
      <p:ext uri="{BB962C8B-B14F-4D97-AF65-F5344CB8AC3E}">
        <p14:creationId xmlns:p14="http://schemas.microsoft.com/office/powerpoint/2010/main" val="26910555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6707ED-ED1C-75EA-4AF5-DD1618E41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C0614E26-A5C5-0433-B44C-A1415277CA06}"/>
              </a:ext>
            </a:extLst>
          </p:cNvPr>
          <p:cNvSpPr txBox="1"/>
          <p:nvPr/>
        </p:nvSpPr>
        <p:spPr>
          <a:xfrm>
            <a:off x="509888" y="405090"/>
            <a:ext cx="11377310" cy="5953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NYOMATÉK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def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.: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= F*r = [kg*m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[Joule]</a:t>
            </a:r>
            <a:r>
              <a:rPr lang="hu-H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endParaRPr lang="hu-H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tengelyt elforgató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„F” jelű ERŐ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„r” jelű erőkar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szorzata.</a:t>
            </a: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NYOMATÉK ERŐ-kifejtést igényel egy körív mentén, ezért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MUNKA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-végzés,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befektetés, amely a forgástengely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„elcsavarásában”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nyilvánul meg.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Olyan, mint a lányok fejének…</a:t>
            </a:r>
          </a:p>
          <a:p>
            <a:pPr>
              <a:spcAft>
                <a:spcPts val="400"/>
              </a:spcAft>
              <a:tabLst>
                <a:tab pos="1821180" algn="l"/>
              </a:tabLst>
            </a:pPr>
            <a:endParaRPr lang="hu-HU" sz="1200" b="1" i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„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jelű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PERDÜLET</a:t>
            </a:r>
            <a:r>
              <a:rPr lang="hu-H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hu-H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forgási mozgásállapot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= r*p = r*m*v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M*t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[Joule*sec] = 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kg*m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azt jelenti, hogy 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PERDÜLET az időben ÖSSZEGYŰJTI</a:t>
            </a:r>
            <a:r>
              <a:rPr lang="hu-HU" sz="32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állapotként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tárolja, konzerválja a FORGÁSI ENERGIÁT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„t” idővel történő szorzás: GYŰJTÉS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(INTEGRÁLÁS)</a:t>
            </a:r>
            <a:endParaRPr lang="hu-H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8694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156DD1B-D5AC-74FB-DB6A-8DCE42860F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28262" y="295284"/>
            <a:ext cx="11348826" cy="61657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Mielőtt „tovaperdülnék” az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ismétlésben: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forog = perdül/pördül v. kering</a:t>
            </a:r>
          </a:p>
          <a:p>
            <a:pPr algn="ctr"/>
            <a:r>
              <a:rPr lang="hu-HU" sz="2800" i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Furcsa lenne, </a:t>
            </a:r>
            <a:r>
              <a:rPr lang="hu-HU" sz="28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Madách Imre</a:t>
            </a:r>
            <a:endParaRPr lang="hu-HU" sz="28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„eltúlzott szabatossággal” azt írta volna: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sz="28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Föld perdül és kering, az Alkotó pihen.</a:t>
            </a:r>
          </a:p>
          <a:p>
            <a:pPr algn="ctr"/>
            <a:endParaRPr lang="hu-HU" sz="1200" b="1" i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rotation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spin &amp;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revolution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circulation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3200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orbitation</a:t>
            </a:r>
            <a:r>
              <a:rPr lang="hu-HU" sz="32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Drehung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Spinnen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&amp;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Kreislauf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Umlauf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Zirkulation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rotatio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spin &amp;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circulation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revolver </a:t>
            </a:r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belsőjében a </a:t>
            </a:r>
            <a:r>
              <a:rPr lang="hu-HU" sz="3200" b="1" i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golyó kering</a:t>
            </a:r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, míg a </a:t>
            </a:r>
            <a:r>
              <a:rPr lang="hu-HU" sz="3200" b="1" i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forgótár perdül.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Nevezhették volna </a:t>
            </a:r>
            <a:r>
              <a:rPr lang="hu-HU" sz="3200" b="1" i="1" dirty="0" err="1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spinolver</a:t>
            </a:r>
            <a:r>
              <a:rPr lang="hu-HU" sz="3200" b="1" i="1" dirty="0" err="1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-nek</a:t>
            </a:r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is, de a golyó volt a fontosabb… 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07B40A8C-B184-5D21-618D-E09B8505498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717" y="509150"/>
            <a:ext cx="2787041" cy="2571222"/>
          </a:xfrm>
          <a:prstGeom prst="rect">
            <a:avLst/>
          </a:prstGeom>
        </p:spPr>
      </p:pic>
      <p:pic>
        <p:nvPicPr>
          <p:cNvPr id="8" name="Kép 7">
            <a:extLst>
              <a:ext uri="{FF2B5EF4-FFF2-40B4-BE49-F238E27FC236}">
                <a16:creationId xmlns:a16="http://schemas.microsoft.com/office/drawing/2014/main" id="{09AE4C56-863A-CE5B-1930-6D54AB4DD49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12102" y="528813"/>
            <a:ext cx="2772021" cy="257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7201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repeatCount="3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1" presetClass="entr" presetSubtype="8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1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350" fill="hold">
                                          <p:stCondLst>
                                            <p:cond delay="3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350" fill="hold">
                                          <p:stCondLst>
                                            <p:cond delay="7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50" fill="hold">
                                          <p:stCondLst>
                                            <p:cond delay="10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35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3D0E31-DCF2-7459-2688-A45B531FC8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Wine press 60 | Polsinelli">
            <a:extLst>
              <a:ext uri="{FF2B5EF4-FFF2-40B4-BE49-F238E27FC236}">
                <a16:creationId xmlns:a16="http://schemas.microsoft.com/office/drawing/2014/main" id="{BEC658FC-4463-F1A4-81D4-5BAC38F70A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16289" y="542694"/>
            <a:ext cx="2513723" cy="2513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4C9530FF-2AA6-FFCD-DCC8-2DD4EE2701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2449" y="1505459"/>
            <a:ext cx="6128108" cy="331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7161C157-41C2-5C8F-E85A-2121FBB7C15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31482" y="333378"/>
            <a:ext cx="9660372" cy="62495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8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NAGYSZÜLŐ SZINT: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szőlőprés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karjának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sokszori elfordítása,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 kipréseljünk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pl. 2.000 kg szőlőt,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meglehetősen nagy munka.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Ehhez energiabevitel, szükséges.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Ezért kezdődik minden szőlőszüret reggeli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energia-bevitellel, azaz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törkölypálinka-iddogálással…</a:t>
            </a:r>
            <a:endParaRPr lang="hu-HU" sz="32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9469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ydraulic Presses | Wine Press | Criveller Group">
            <a:extLst>
              <a:ext uri="{FF2B5EF4-FFF2-40B4-BE49-F238E27FC236}">
                <a16:creationId xmlns:a16="http://schemas.microsoft.com/office/drawing/2014/main" id="{9E263A6F-F4CB-C133-6705-A0AA79C2F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125" y="3479758"/>
            <a:ext cx="2909470" cy="2909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C57E6DFE-E813-05B3-CF46-42579AC421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8273" y="767908"/>
            <a:ext cx="2596667" cy="2893642"/>
          </a:xfrm>
          <a:prstGeom prst="rect">
            <a:avLst/>
          </a:prstGeom>
        </p:spPr>
      </p:pic>
      <p:pic>
        <p:nvPicPr>
          <p:cNvPr id="1030" name="Picture 6" descr="Wooden wine press and liquid container exhibited in the street in...">
            <a:extLst>
              <a:ext uri="{FF2B5EF4-FFF2-40B4-BE49-F238E27FC236}">
                <a16:creationId xmlns:a16="http://schemas.microsoft.com/office/drawing/2014/main" id="{E617A2FC-D256-F81E-2662-01B9ADE707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6173" y="1100663"/>
            <a:ext cx="3780043" cy="25166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Reconstruction of the oldest Phoenician wine press in Lebanon (7th ...">
            <a:extLst>
              <a:ext uri="{FF2B5EF4-FFF2-40B4-BE49-F238E27FC236}">
                <a16:creationId xmlns:a16="http://schemas.microsoft.com/office/drawing/2014/main" id="{CA8FDB68-9952-E09E-B646-E521BB97DD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28" y="1013131"/>
            <a:ext cx="3450579" cy="244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D8BBD6F6-C04E-123B-EB6E-F567D94C92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41034" y="3683916"/>
            <a:ext cx="2670205" cy="267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Kép 6">
            <a:extLst>
              <a:ext uri="{FF2B5EF4-FFF2-40B4-BE49-F238E27FC236}">
                <a16:creationId xmlns:a16="http://schemas.microsoft.com/office/drawing/2014/main" id="{13F0B9A6-F2C2-6A3B-9F76-B6E80A3FA13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61366" y="3633491"/>
            <a:ext cx="3117253" cy="2670205"/>
          </a:xfrm>
          <a:prstGeom prst="rect">
            <a:avLst/>
          </a:prstGeom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3D8D83E5-9992-5EDD-9CD6-E50EAEBF0A5A}"/>
              </a:ext>
            </a:extLst>
          </p:cNvPr>
          <p:cNvSpPr txBox="1"/>
          <p:nvPr/>
        </p:nvSpPr>
        <p:spPr>
          <a:xfrm>
            <a:off x="627060" y="407864"/>
            <a:ext cx="1118133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hu-HU" sz="20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</a:t>
            </a:r>
            <a:r>
              <a:rPr lang="hu-HU" sz="20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Í</a:t>
            </a:r>
            <a:r>
              <a:rPr lang="hu-HU" sz="20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TÁSKÉPPEN: mint BORPÁSZTOR.  A SZŐLŐPRÉS és a KÖNYVNYOMTATÁS,  a SAJTÓ </a:t>
            </a:r>
          </a:p>
          <a:p>
            <a:pPr algn="ctr"/>
            <a:r>
              <a:rPr lang="hu-HU" sz="20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(PRESSE) kapcsolata NYILVÁNVALÓ</a:t>
            </a:r>
            <a:endParaRPr lang="hu-HU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7256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switch dir="r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zövegdoboz 4">
            <a:extLst>
              <a:ext uri="{FF2B5EF4-FFF2-40B4-BE49-F238E27FC236}">
                <a16:creationId xmlns:a16="http://schemas.microsoft.com/office/drawing/2014/main" id="{22FD2275-4A77-9AD7-E59F-5C8D7BBFC6AE}"/>
              </a:ext>
            </a:extLst>
          </p:cNvPr>
          <p:cNvSpPr txBox="1">
            <a:spLocks/>
          </p:cNvSpPr>
          <p:nvPr/>
        </p:nvSpPr>
        <p:spPr>
          <a:xfrm>
            <a:off x="256478" y="374065"/>
            <a:ext cx="11745022" cy="58580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Összefoglalva: a szimmetria és a hierarchia szép dolog a természetben!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m*a = m*v*t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*t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              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m*v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F*t</a:t>
            </a:r>
            <a:endParaRPr lang="hu-HU" sz="3200" b="1" baseline="30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 lendület </a:t>
            </a: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tömeg 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mozgásállapotát kifejező mozgásdinamikai </a:t>
            </a:r>
          </a:p>
          <a:p>
            <a:pPr algn="ctr"/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vektor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mennyiség</a:t>
            </a: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(egyenletes egyenesvonalú-mozgás)</a:t>
            </a:r>
          </a:p>
          <a:p>
            <a:pPr algn="ctr"/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m*</a:t>
            </a:r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3200" b="1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cp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*r = m*v*t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*r = p*r*t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m*v*r*t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L*t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</a:p>
          <a:p>
            <a:pPr algn="ctr"/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r*p = r*m*v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M*t  </a:t>
            </a:r>
          </a:p>
          <a:p>
            <a:pPr algn="ctr"/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L perdület 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forgó tömeg 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mozgásállapotát kifejező mozgásdinamikai</a:t>
            </a:r>
          </a:p>
          <a:p>
            <a:pPr algn="ctr"/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vektor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mennyiség 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(egyenletes forgás)</a:t>
            </a:r>
            <a:endParaRPr lang="hu-HU" sz="12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1200" b="1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 &amp; p idő-viszonya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&amp;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 &amp; L idő-viszonya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nyitott párkapcsolat </a:t>
            </a:r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&amp; 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r-sugarú körbe zárt házasság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93098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1BC775-5077-EFB5-4E04-94616287D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F34DBF6-E317-C495-EBA0-12F5A1E2CF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369FE0F7-F9CB-D0D2-B2DF-DF460EC730A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65760" y="304431"/>
            <a:ext cx="11475720" cy="6227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Nagyon fontosnak tartom </a:t>
            </a:r>
            <a:r>
              <a:rPr lang="hu-HU" sz="3200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(ezt a suliban nem szokták kiemelni),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 a NYOMATÉK -képlet &amp; tartalmi értelemben is- többféle módon megfogalmazható és valamennyi remekül értelmezhető: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Nyomaték: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Energia-bevitel</a:t>
            </a:r>
          </a:p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= F*r = m*</a:t>
            </a:r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3200" b="1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cp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*r = m*v*</a:t>
            </a:r>
            <a:r>
              <a:rPr lang="el-G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*r = m*v*t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*r = p*r*t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m*v*r*t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 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 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m*v*r*</a:t>
            </a:r>
            <a:r>
              <a:rPr lang="el-G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m*v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&lt;&gt; E = m*c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analógia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lyfoglalás</a:t>
            </a:r>
          </a:p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= r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*m*v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*ω = m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r*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(2*π*r/T)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(2*π/T)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*π*m*</a:t>
            </a:r>
            <a:r>
              <a:rPr lang="pt-BR" sz="32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(r</a:t>
            </a:r>
            <a:r>
              <a:rPr lang="pt-BR" sz="3200" b="1" baseline="300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32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*π)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/T</a:t>
            </a:r>
            <a:r>
              <a:rPr lang="pt-BR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hu-HU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 = 4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*π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m*r</a:t>
            </a:r>
            <a:r>
              <a:rPr lang="pt-BR" sz="3200" b="1" baseline="300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sugár és fordulatszám</a:t>
            </a:r>
            <a:endParaRPr lang="hu-HU" sz="3200" b="1" baseline="300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Perdület: </a:t>
            </a:r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 összegyűjtés, tárolás    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helyfoglalás</a:t>
            </a:r>
          </a:p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M*t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r*p = r*m*v = 2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*m*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2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pt-BR" sz="32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*π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/T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2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*π*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pt-BR" sz="3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m*r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pt-BR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</a:p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PERDÜLETBŐL, ENERGIA VEHETŐ KI: GIROSZKÓP!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Nyíl: lefelé mutató 1">
            <a:extLst>
              <a:ext uri="{FF2B5EF4-FFF2-40B4-BE49-F238E27FC236}">
                <a16:creationId xmlns:a16="http://schemas.microsoft.com/office/drawing/2014/main" id="{5B8D4524-7846-9124-16E6-035B6699867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24249" y="2988252"/>
            <a:ext cx="251460" cy="594358"/>
          </a:xfrm>
          <a:prstGeom prst="downArrow">
            <a:avLst/>
          </a:prstGeom>
          <a:solidFill>
            <a:srgbClr val="00B0F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hu-HU" dirty="0"/>
              <a:t> </a:t>
            </a:r>
          </a:p>
        </p:txBody>
      </p:sp>
      <p:sp>
        <p:nvSpPr>
          <p:cNvPr id="5" name="Nyíl: balra mutató 4">
            <a:extLst>
              <a:ext uri="{FF2B5EF4-FFF2-40B4-BE49-F238E27FC236}">
                <a16:creationId xmlns:a16="http://schemas.microsoft.com/office/drawing/2014/main" id="{50C41CC1-CB6C-D4FD-6722-13588ED1A94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64895" y="4326121"/>
            <a:ext cx="605790" cy="274308"/>
          </a:xfrm>
          <a:prstGeom prst="leftArrow">
            <a:avLst/>
          </a:prstGeom>
          <a:solidFill>
            <a:srgbClr val="00B0F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lefelé mutató 5">
            <a:extLst>
              <a:ext uri="{FF2B5EF4-FFF2-40B4-BE49-F238E27FC236}">
                <a16:creationId xmlns:a16="http://schemas.microsoft.com/office/drawing/2014/main" id="{0F5B5064-4508-AC81-3A0F-EBB3D06F3A5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476538" y="4736138"/>
            <a:ext cx="251460" cy="594358"/>
          </a:xfrm>
          <a:prstGeom prst="downArrow">
            <a:avLst/>
          </a:prstGeom>
          <a:solidFill>
            <a:srgbClr val="00B0F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Nyíl: felfelé kanyarodó 7">
            <a:extLst>
              <a:ext uri="{FF2B5EF4-FFF2-40B4-BE49-F238E27FC236}">
                <a16:creationId xmlns:a16="http://schemas.microsoft.com/office/drawing/2014/main" id="{515708ED-A850-D517-1D38-ED79FFE712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0800000" flipH="1">
            <a:off x="8731407" y="4404726"/>
            <a:ext cx="1193180" cy="594355"/>
          </a:xfrm>
          <a:prstGeom prst="bentUpArrow">
            <a:avLst>
              <a:gd name="adj1" fmla="val 25000"/>
              <a:gd name="adj2" fmla="val 25000"/>
              <a:gd name="adj3" fmla="val 25000"/>
            </a:avLst>
          </a:prstGeom>
          <a:solidFill>
            <a:srgbClr val="00B0F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010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A80AE1-1E14-83CF-086A-5D3BF5F1AB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12794496-2923-4BCF-1EF4-044D8D31BDCC}"/>
              </a:ext>
            </a:extLst>
          </p:cNvPr>
          <p:cNvSpPr txBox="1">
            <a:spLocks/>
          </p:cNvSpPr>
          <p:nvPr/>
        </p:nvSpPr>
        <p:spPr>
          <a:xfrm>
            <a:off x="648183" y="375991"/>
            <a:ext cx="11019098" cy="58697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ELŐZŐ KÉPLETEKBEN A PERDÜLETHEZ </a:t>
            </a:r>
          </a:p>
          <a:p>
            <a:pPr algn="ctr"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kapcsolódó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fontos fogalom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még a </a:t>
            </a:r>
          </a:p>
          <a:p>
            <a:pPr algn="ctr">
              <a:spcAft>
                <a:spcPts val="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TEHETETLENSÉGI NYOMATÉK</a:t>
            </a:r>
          </a:p>
          <a:p>
            <a:pPr algn="ctr">
              <a:spcAft>
                <a:spcPts val="400"/>
              </a:spcAft>
              <a:tabLst>
                <a:tab pos="1821180" algn="l"/>
              </a:tabLst>
            </a:pPr>
            <a:r>
              <a:rPr lang="hu-HU" sz="40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FORGÁSTEHETETLENSÉG</a:t>
            </a:r>
            <a:endParaRPr lang="hu-HU" sz="4000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  <a:tabLst>
                <a:tab pos="1821180" algn="l"/>
              </a:tabLst>
            </a:pPr>
            <a:r>
              <a:rPr lang="hu-HU" sz="32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Trägheitsmoment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32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inertialmomentum</a:t>
            </a:r>
            <a:endParaRPr lang="hu-HU" sz="1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 = </a:t>
            </a:r>
            <a:r>
              <a:rPr lang="hu-HU" sz="3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kg*m</a:t>
            </a:r>
            <a:r>
              <a:rPr lang="hu-HU" sz="3600" b="1" baseline="30000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];  </a:t>
            </a:r>
            <a:r>
              <a:rPr lang="hu-HU" sz="3600" b="1" dirty="0">
                <a:solidFill>
                  <a:srgbClr val="FF000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 = L*sec</a:t>
            </a:r>
            <a:endParaRPr lang="hu-HU" sz="3600" dirty="0">
              <a:solidFill>
                <a:srgbClr val="FF0000"/>
              </a:solidFill>
              <a:effectLst/>
              <a:highlight>
                <a:srgbClr val="FFFF00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időben összegyűjtött perdület, mozgásjellege nincs, </a:t>
            </a:r>
          </a:p>
          <a:p>
            <a:pPr algn="ctr"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00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tömeg jellegű,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hiszen hiányzik belőle az idő, </a:t>
            </a:r>
          </a:p>
          <a:p>
            <a:pPr algn="ctr">
              <a:tabLst>
                <a:tab pos="1821180" algn="l"/>
              </a:tabLs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mert ami </a:t>
            </a:r>
            <a:r>
              <a:rPr lang="hu-HU" sz="3200" b="1" i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 „mozog” és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aki nem „izgága”, az tehetetlenkedik</a:t>
            </a:r>
            <a:endParaRPr lang="hu-HU" sz="3200" i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7131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FD1D09-9450-22AA-134B-E558B4AB9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918197EF-0169-1BB8-69D0-DE843BA65E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5872" y="354330"/>
            <a:ext cx="5773155" cy="4042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Kép 3">
            <a:extLst>
              <a:ext uri="{FF2B5EF4-FFF2-40B4-BE49-F238E27FC236}">
                <a16:creationId xmlns:a16="http://schemas.microsoft.com/office/drawing/2014/main" id="{DF2C3B74-9503-7293-7BBA-49DDD8A414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223" y="3061855"/>
            <a:ext cx="3049450" cy="3400599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D4323C46-E678-DDAF-E646-46B233EEE338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6461" y="2049600"/>
            <a:ext cx="2955316" cy="4409304"/>
          </a:xfrm>
          <a:prstGeom prst="rect">
            <a:avLst/>
          </a:prstGeom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07D2A19A-6048-2A21-3376-8296B50A7537}"/>
              </a:ext>
            </a:extLst>
          </p:cNvPr>
          <p:cNvSpPr txBox="1">
            <a:spLocks/>
          </p:cNvSpPr>
          <p:nvPr/>
        </p:nvSpPr>
        <p:spPr>
          <a:xfrm>
            <a:off x="3269673" y="4833869"/>
            <a:ext cx="55993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UNOKA- és NEMFIZIKUS- SZEMLÉLTETŐ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MÓDON</a:t>
            </a:r>
            <a:endParaRPr lang="hu-HU" sz="3200" i="1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34017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Online médiaelem 12" title="World Record Figure Skating Spin">
            <a:hlinkClick r:id="" action="ppaction://media"/>
            <a:extLst>
              <a:ext uri="{FF2B5EF4-FFF2-40B4-BE49-F238E27FC236}">
                <a16:creationId xmlns:a16="http://schemas.microsoft.com/office/drawing/2014/main" id="{50F11595-F45B-C545-5E3E-9C1A956E553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200400" y="24532"/>
            <a:ext cx="9065570" cy="6799178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0C800313-C7B0-E4A2-C589-2FCA33B45C5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20028" y="232886"/>
            <a:ext cx="3071812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Amikor a forgásban levő korcsolyázó a lábait és a karjait behúzza a törzséhez, </a:t>
            </a:r>
          </a:p>
          <a:p>
            <a:r>
              <a:rPr lang="hu-HU" sz="24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mozdulat során csökken a </a:t>
            </a:r>
            <a:r>
              <a:rPr lang="hu-H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tehetetlen-</a:t>
            </a:r>
            <a:r>
              <a:rPr lang="hu-HU" sz="24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ségi</a:t>
            </a:r>
            <a:r>
              <a:rPr lang="hu-H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nyomatéka</a:t>
            </a:r>
            <a:r>
              <a:rPr lang="hu-HU" sz="24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a </a:t>
            </a:r>
            <a:r>
              <a:rPr lang="hu-H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tömege által elfoglalt</a:t>
            </a:r>
          </a:p>
          <a:p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hely</a:t>
            </a:r>
            <a:r>
              <a:rPr lang="hu-HU" sz="24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 = kg*m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endParaRPr lang="hu-H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24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Mivel külső erő, forgatónyomaték </a:t>
            </a:r>
          </a:p>
          <a:p>
            <a:r>
              <a:rPr lang="hu-HU" sz="24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nem hat rá, a </a:t>
            </a:r>
            <a:r>
              <a:rPr lang="hu-H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perdületmegmaradás </a:t>
            </a:r>
            <a:r>
              <a:rPr lang="hu-HU" sz="24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miatt a szögsebessége </a:t>
            </a:r>
          </a:p>
          <a:p>
            <a:r>
              <a:rPr lang="hu-HU" sz="24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nőni fog, azaz forgása felgyorsul, </a:t>
            </a:r>
            <a:r>
              <a:rPr lang="hu-HU" sz="24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nő a fordulatszáma.</a:t>
            </a:r>
            <a:endParaRPr lang="hu-H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3126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>
            <a:extLst>
              <a:ext uri="{FF2B5EF4-FFF2-40B4-BE49-F238E27FC236}">
                <a16:creationId xmlns:a16="http://schemas.microsoft.com/office/drawing/2014/main" id="{4AE51F06-0FEB-F816-D4D3-B6758781BC5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957595" y="5827740"/>
            <a:ext cx="37047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hu-HU" altLang="hu-H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hlinkClick r:id="rId3"/>
              </a:rPr>
              <a:t>https://youtube.com/shorts/jhwvCKrUq9U?si=WDtgB_MqHrQfJBYm</a:t>
            </a:r>
            <a:endParaRPr kumimoji="0" lang="hu-HU" altLang="hu-H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215F007E-B9D4-3E87-F194-55123CBDF39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53185" y="274731"/>
            <a:ext cx="5787558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forgó kerék nem dacol a gravitációval!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Engedelmeskedik.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átmenetileg </a:t>
            </a:r>
          </a:p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győz a tehetetlensége.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Mert konzerválja a saját szögimpulzusát, perdületét.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 = r*p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inercia-rendszer, mert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</a:t>
            </a:r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 definiál egy helyet,</a:t>
            </a:r>
            <a:r>
              <a:rPr lang="hu-HU" sz="32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másik helyre nem érvényes!</a:t>
            </a:r>
          </a:p>
        </p:txBody>
      </p:sp>
      <p:pic>
        <p:nvPicPr>
          <p:cNvPr id="12" name="Online médiaelem 11" title="Does the spinning wheel defy gravity? No! It obeys #physics! #funny #fyp #reels #shorts #shortsvideo">
            <a:hlinkClick r:id="" action="ppaction://media"/>
            <a:extLst>
              <a:ext uri="{FF2B5EF4-FFF2-40B4-BE49-F238E27FC236}">
                <a16:creationId xmlns:a16="http://schemas.microsoft.com/office/drawing/2014/main" id="{BC51B977-6C9E-EF55-2632-49DFC6D7C8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5940743" y="0"/>
            <a:ext cx="387508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678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AB3D78-791D-2DBF-0F62-1805BBD2E0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B513C21F-312A-7044-CE64-C6C633B3B7E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7019" y="361522"/>
            <a:ext cx="10297962" cy="6134956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434C228A-D01A-FD22-122E-E94FC768BA88}"/>
              </a:ext>
            </a:extLst>
          </p:cNvPr>
          <p:cNvSpPr txBox="1"/>
          <p:nvPr/>
        </p:nvSpPr>
        <p:spPr>
          <a:xfrm>
            <a:off x="2372802" y="358217"/>
            <a:ext cx="74463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PERDÜLETBEN TÁROLT ENERGIA</a:t>
            </a:r>
          </a:p>
        </p:txBody>
      </p:sp>
    </p:spTree>
    <p:extLst>
      <p:ext uri="{BB962C8B-B14F-4D97-AF65-F5344CB8AC3E}">
        <p14:creationId xmlns:p14="http://schemas.microsoft.com/office/powerpoint/2010/main" val="2066697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B7DBE81F-D329-AD0B-B251-0BF1AA9E3372}"/>
              </a:ext>
            </a:extLst>
          </p:cNvPr>
          <p:cNvSpPr txBox="1">
            <a:spLocks/>
          </p:cNvSpPr>
          <p:nvPr/>
        </p:nvSpPr>
        <p:spPr>
          <a:xfrm>
            <a:off x="462116" y="443900"/>
            <a:ext cx="11434916" cy="5954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</a:t>
            </a:r>
            <a:r>
              <a:rPr lang="hu-HU" sz="3600" b="1" cap="al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TÖLTÉS mozgásdinamikai dimenziója.</a:t>
            </a:r>
          </a:p>
          <a:p>
            <a:pPr algn="ctr">
              <a:tabLst>
                <a:tab pos="1821180" algn="l"/>
              </a:tabLst>
            </a:pPr>
            <a:r>
              <a:rPr lang="hu-HU" sz="36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Mese No.</a:t>
            </a:r>
            <a:r>
              <a:rPr lang="hu-HU" sz="3600" b="1" i="1" cap="all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1: </a:t>
            </a:r>
            <a:r>
              <a:rPr lang="hu-HU" sz="36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Volt egyszer 1 Volt</a:t>
            </a:r>
            <a:endParaRPr lang="hu-HU" sz="3600" b="1" i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tabLst>
                <a:tab pos="1821180" algn="l"/>
              </a:tabLst>
            </a:pPr>
            <a:endParaRPr lang="hu-H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töltésről annyit biztosan tudunk, hogy egy állapot.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Rendes szerelmi állapot, a különbözők kölcsönös vonzódásról és a hasonlók „nem bírom a közelségét” jellegű ellenszenvéről szól.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Egy délceg pozitron-fiú fantasztikusan attraktívnak talál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egy kacér elektron-lányt, és szerencsére fordítva is!</a:t>
            </a:r>
          </a:p>
          <a:p>
            <a:pPr algn="ctr"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lányok ugyebár alapból nem szívlelik a konkurenciát, </a:t>
            </a:r>
          </a:p>
          <a:p>
            <a:pPr algn="ctr"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ez a fiuknál is így van, ezért szoktak összeverekedni !</a:t>
            </a:r>
          </a:p>
          <a:p>
            <a:pPr algn="ctr">
              <a:tabLst>
                <a:tab pos="1821180" algn="l"/>
              </a:tabLst>
            </a:pPr>
            <a:endParaRPr lang="hu-HU" sz="1200" b="1" i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mese 22 „kék remény”-dia, avagy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„A 22-es csapdája”?</a:t>
            </a:r>
          </a:p>
        </p:txBody>
      </p:sp>
    </p:spTree>
    <p:extLst>
      <p:ext uri="{BB962C8B-B14F-4D97-AF65-F5344CB8AC3E}">
        <p14:creationId xmlns:p14="http://schemas.microsoft.com/office/powerpoint/2010/main" val="3799628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496B73A-EC38-D74F-9B9D-C283876263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86A7478-65F6-BBD5-C3AA-991AD6F7049D}"/>
              </a:ext>
            </a:extLst>
          </p:cNvPr>
          <p:cNvSpPr txBox="1">
            <a:spLocks/>
          </p:cNvSpPr>
          <p:nvPr/>
        </p:nvSpPr>
        <p:spPr>
          <a:xfrm>
            <a:off x="479696" y="511608"/>
            <a:ext cx="11189787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Fentiekből is nyilvánvaló, hogy a nőies elektron viselkedését nehéz megfejteni, hát még modellezni!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Amennyiben az a célunk, hogy megkíséreljük az elektron klasszikus, newtoni mozgásdinamikai modelljét felállítani, akkor mindenekelőtt az 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 legf</a:t>
            </a: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őbb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tulajdonságának a TÖLTÉS</a:t>
            </a: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állapotnak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kell mozgás-dinamikai értelmezést adnunk!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ts val="400"/>
              </a:spcBef>
              <a:tabLst>
                <a:tab pos="1821180" algn="l"/>
              </a:tabLst>
            </a:pP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HISZEN AZ ELEMI TÖLTÉS MAGA AZ ELEKTRON!</a:t>
            </a:r>
          </a:p>
          <a:p>
            <a:pPr algn="ctr">
              <a:spcBef>
                <a:spcPts val="400"/>
              </a:spcBef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TÖLTÉS tér- és időbeli, energiát felmutató jelenség, </a:t>
            </a:r>
          </a:p>
          <a:p>
            <a:pPr algn="ctr">
              <a:spcBef>
                <a:spcPts val="400"/>
              </a:spcBef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töltést képviselő ELEKTRON tömeggel rendelkezik, </a:t>
            </a:r>
          </a:p>
          <a:p>
            <a:pPr algn="ctr">
              <a:spcBef>
                <a:spcPts val="400"/>
              </a:spcBef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miért ne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lehetne mozgásdinamikai, m-kg-sec dimenziója?    </a:t>
            </a:r>
          </a:p>
        </p:txBody>
      </p:sp>
    </p:spTree>
    <p:extLst>
      <p:ext uri="{BB962C8B-B14F-4D97-AF65-F5344CB8AC3E}">
        <p14:creationId xmlns:p14="http://schemas.microsoft.com/office/powerpoint/2010/main" val="501778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E04142A-A752-1DD1-5CCB-BBA97E7D27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AAA0BC0-9A67-2707-7746-C822FABD8D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666269" y="569053"/>
            <a:ext cx="11431394" cy="555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Coulomb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TÖLTÉS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(jele „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”) mértékét célszerűen úgy határozták meg, hogy az </a:t>
            </a: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egységnyi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Coulomb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töltésnek </a:t>
            </a:r>
          </a:p>
          <a:p>
            <a:pPr>
              <a:spcAft>
                <a:spcPts val="2400"/>
              </a:spcAft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hu-HU" sz="3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Volt 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(jele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feszültség-különbség hatására történő „</a:t>
            </a: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elmozdulása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által végzett munka 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megfeleljen az SI-rendszerben a szokásos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hu-HU" sz="3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Joule</a:t>
            </a:r>
            <a:r>
              <a:rPr lang="hu-HU" sz="36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energia-egységnek:</a:t>
            </a:r>
            <a:r>
              <a:rPr lang="hu-HU" sz="36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spcAft>
                <a:spcPts val="2400"/>
              </a:spcAft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[1 Joule] = [1 Newton*1 m] = [1 Volt*1 Coulomb] </a:t>
            </a:r>
            <a:r>
              <a:rPr lang="hu-HU" sz="36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ezért</a:t>
            </a:r>
            <a:endParaRPr lang="hu-H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2400"/>
              </a:spcAft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Watt (W) = [1 Volt*1 Amper] </a:t>
            </a:r>
            <a:r>
              <a:rPr lang="hu-HU" sz="36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amint közismert, </a:t>
            </a:r>
          </a:p>
          <a:p>
            <a:pPr>
              <a:spcAft>
                <a:spcPts val="2400"/>
              </a:spcAft>
              <a:tabLst>
                <a:tab pos="1821180" algn="l"/>
              </a:tabLst>
            </a:pPr>
            <a:r>
              <a:rPr lang="hu-HU" sz="36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mivel értelemszerűen</a:t>
            </a:r>
            <a:r>
              <a:rPr lang="hu-HU" sz="36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[1 Amper] = [1 Coulomb*1 sec</a:t>
            </a:r>
            <a:r>
              <a:rPr lang="hu-HU" sz="36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3600" b="1" i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79446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557D6E-8774-4B39-0777-2003C0FA39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7C1A174-0379-4D44-9904-3CC2299DC7EA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1B9515DC-BE63-6513-499B-6A01BCB17D49}"/>
              </a:ext>
            </a:extLst>
          </p:cNvPr>
          <p:cNvSpPr txBox="1">
            <a:spLocks/>
          </p:cNvSpPr>
          <p:nvPr/>
        </p:nvSpPr>
        <p:spPr>
          <a:xfrm>
            <a:off x="354330" y="324175"/>
            <a:ext cx="11567160" cy="6042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fizika mai értelmezése szerint 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 = [Amper] áramerősség alapmértékegység, 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önmaga a dimenziója”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nem szokás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(vagy talán nem is lehet, ill. helytelen lenne?)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dimenzióját a mozgástani alap-mértékegységekkel kifelezni. </a:t>
            </a:r>
          </a:p>
          <a:p>
            <a:pPr algn="ctr">
              <a:spcBef>
                <a:spcPts val="800"/>
              </a:spcBef>
              <a:spcAft>
                <a:spcPts val="16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Viszont a töltés és az áramerősség kapcsolta ismert, az energia és a töltés kapcsolata ismert.</a:t>
            </a:r>
            <a:endParaRPr lang="hu-H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800"/>
              </a:spcBef>
              <a:spcAft>
                <a:spcPts val="16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Tudomásom szerint a töltés mibenléte modell szinten is ismeretlen.</a:t>
            </a:r>
          </a:p>
          <a:p>
            <a:pPr algn="ctr">
              <a:spcBef>
                <a:spcPts val="800"/>
              </a:spcBef>
              <a:spcAft>
                <a:spcPts val="1600"/>
              </a:spcAft>
              <a:tabLst>
                <a:tab pos="1821180" algn="l"/>
              </a:tabLst>
            </a:pPr>
            <a:r>
              <a:rPr lang="hu-HU" sz="320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Azon célszerű elgondolkodnunk, hogy a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töltéssel</a:t>
            </a:r>
            <a:r>
              <a:rPr lang="hu-HU" sz="320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(az energia által)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kapcsolatba hozott, származtatott Volt elektromos feszültség 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értelmezhető-e mozgásdinamikai dimenziókkal?</a:t>
            </a:r>
            <a:r>
              <a:rPr lang="hu-HU" sz="320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hu-HU" sz="3200" i="1" dirty="0">
              <a:solidFill>
                <a:srgbClr val="00B0F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86370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20539E8-2B5B-DC0A-8413-767A0C1E3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E46004E9-C218-B580-8994-F60EB28C063A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DBA94BA1-E234-0A06-B7CA-2074E531CF8B}"/>
              </a:ext>
            </a:extLst>
          </p:cNvPr>
          <p:cNvSpPr txBox="1">
            <a:spLocks/>
          </p:cNvSpPr>
          <p:nvPr/>
        </p:nvSpPr>
        <p:spPr>
          <a:xfrm>
            <a:off x="354330" y="669861"/>
            <a:ext cx="11567160" cy="5622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  <a:spcAft>
                <a:spcPts val="2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Nekem azért a Volt dimenzióján kell elgondolkodnom,                    	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mert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lusta vagyok és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tűnik a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legegyszerűbbnek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…</a:t>
            </a:r>
          </a:p>
          <a:p>
            <a:pPr algn="ctr">
              <a:spcBef>
                <a:spcPts val="800"/>
              </a:spcBef>
              <a:spcAft>
                <a:spcPts val="24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elsősorban azért érdemes a Volt feszültség mozgásdinamikai dimenzióján elgondolkodnunk, mert</a:t>
            </a:r>
          </a:p>
          <a:p>
            <a:pPr algn="ctr">
              <a:spcBef>
                <a:spcPts val="800"/>
              </a:spcBef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töltést a feszültséggel lehet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„birizgálni”,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„életre kelteni”!</a:t>
            </a:r>
          </a:p>
          <a:p>
            <a:pPr algn="ctr">
              <a:spcBef>
                <a:spcPts val="800"/>
              </a:spcBef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 ösztökélni, hogy áram keletkezzék, </a:t>
            </a:r>
          </a:p>
          <a:p>
            <a:pPr algn="ctr">
              <a:spcBef>
                <a:spcPts val="800"/>
              </a:spcBef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arra, hogy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 szabaduljon fel a töltésből és arra, hogy </a:t>
            </a:r>
          </a:p>
          <a:p>
            <a:pPr algn="ctr">
              <a:spcBef>
                <a:spcPts val="800"/>
              </a:spcBef>
              <a:spcAft>
                <a:spcPts val="1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n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agyfeszültségű gyorsítókban, mint elektron, tehetetlenkedjék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3766144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55C56-4A50-C89F-CE0E-0C086939C1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21C4988-7F91-726F-11B6-D765EE5AC06C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4F97BC8E-52E7-9D4C-FB96-AE097AEE53C6}"/>
              </a:ext>
            </a:extLst>
          </p:cNvPr>
          <p:cNvSpPr txBox="1">
            <a:spLocks/>
          </p:cNvSpPr>
          <p:nvPr/>
        </p:nvSpPr>
        <p:spPr>
          <a:xfrm>
            <a:off x="403122" y="413383"/>
            <a:ext cx="11326761" cy="5760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Íly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’ módon, közvetve eljuthatunk 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Töltés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mozgásdinamikai alapmértékegységekben kifejezett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newtoni dimenzió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jához, és automatikusan 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Amper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mozgásdinamikai dimenziójához is. </a:t>
            </a:r>
          </a:p>
          <a:p>
            <a:pPr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származtatott V </a:t>
            </a: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C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dimenziója jelenleg </a:t>
            </a:r>
            <a:r>
              <a:rPr lang="hu-HU" sz="3600" b="1" i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„amperszagú”:</a:t>
            </a:r>
          </a:p>
          <a:p>
            <a:pPr algn="r">
              <a:spcAft>
                <a:spcPts val="800"/>
              </a:spcAft>
              <a:tabLst>
                <a:tab pos="1821180" algn="l"/>
              </a:tabLst>
            </a:pPr>
            <a:r>
              <a:rPr lang="hu-HU" sz="28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(akár a rövidzárlat…)  </a:t>
            </a:r>
            <a:endParaRPr lang="hu-HU" sz="16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6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[Volt]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[Watt/Amper]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[Joule/Coulomb] = [kg*m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-3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6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[Coulomb]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[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*sec]</a:t>
            </a: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Volt, az Amper és a Coulomb egymást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körbe-definiáló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dimenziók,  amelyeket az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 dimenziója kapcsol össze. </a:t>
            </a:r>
          </a:p>
          <a:p>
            <a:pPr algn="ctr">
              <a:spcAft>
                <a:spcPts val="2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Bármelyiket megválasztom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meghatározom a másik 2-t. </a:t>
            </a:r>
            <a:endParaRPr lang="hu-HU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4055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1000" tmFilter="0, 0; .2, .5; .8, .5; 1, 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500" autoRev="1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E07D535-0283-D5BD-FF5D-BA06F9D542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45F9FE59-440E-2492-827F-5D91D7B89604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86747" y="270990"/>
            <a:ext cx="11590020" cy="60199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Dimenzió-tézisem:</a:t>
            </a:r>
            <a:endParaRPr lang="hu-H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Amennyiben a legkézenfekvőbbnek, legegyszerűbbnek tűnő, de nem alapmértékegység,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Volt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fogalmához megfelelő, fizikai értelemmel bíró mozgástani alap-mértékegységeket rendelhetünk, akkor az elektronika alapfogalmai, az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Amper és a Coulomb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mozgástani alapmértékegységekkel kifejezhetővé válnak.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emélhető, hogy az elektron is leírhatóvá,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modellezhetővé válik </a:t>
            </a:r>
          </a:p>
          <a:p>
            <a:pPr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mozgásdinamikai alapfogalmakkal ill. alapmértékegységekkel.</a:t>
            </a:r>
            <a:endParaRPr lang="hu-H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28343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D6E282-B928-4025-9C25-D0B0F7566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709D5CE2-AF02-F968-EA92-8A3659ED1143}"/>
              </a:ext>
            </a:extLst>
          </p:cNvPr>
          <p:cNvSpPr txBox="1">
            <a:spLocks/>
          </p:cNvSpPr>
          <p:nvPr/>
        </p:nvSpPr>
        <p:spPr>
          <a:xfrm>
            <a:off x="412955" y="425681"/>
            <a:ext cx="11366090" cy="65360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0800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Ismert mérési tapasztalat az elektrosztatikában, hogy két, </a:t>
            </a:r>
          </a:p>
          <a:p>
            <a:pPr marL="50800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elektromosan feltöltött, párhuzamos lemez között fellépő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feszültség a lemezek távolságával fordítottan arányos.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50800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Szemléletesen: ha nagy az elektromos térerővonalak sűrűsége, </a:t>
            </a:r>
          </a:p>
          <a:p>
            <a:pPr marL="50800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 kicsi a távolsága, akkor  nagy a feszültség.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magára hagyott töltés energiáját úgy lehet arányosan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növelni,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 csökkentem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feszültségkülönbséget adó lemezek távolságát,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 a feszültség </a:t>
            </a:r>
            <a:r>
              <a:rPr lang="hu-HU" sz="3200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(kicsiben)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lineáris, térbeli reciprok jelenség. </a:t>
            </a:r>
          </a:p>
          <a:p>
            <a:pPr lvl="0"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Ebből kézenfekvőnek tűnik, hogy a </a:t>
            </a:r>
          </a:p>
          <a:p>
            <a:pPr lvl="0" algn="ctr"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 feszültség mértékegysége 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ordítottan arányos a távolsággal.</a:t>
            </a:r>
          </a:p>
          <a:p>
            <a:pPr marL="50800">
              <a:spcAft>
                <a:spcPts val="800"/>
              </a:spcAft>
              <a:tabLst>
                <a:tab pos="1821180" algn="l"/>
              </a:tabLst>
            </a:pPr>
            <a:endParaRPr lang="hu-HU" sz="3200" b="1" i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0493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DB64BAB-5C85-F05B-8DA1-8AFFF2FEC7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9DAF5129-C78F-CE42-7F12-8394072DB89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5280" y="325322"/>
            <a:ext cx="11521440" cy="6254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Mivel a V feszültség nem csupán </a:t>
            </a: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térben elmozdító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de </a:t>
            </a:r>
          </a:p>
          <a:p>
            <a:pPr algn="ctr"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időben változtató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erőhatás is, fordítottan arányos az idővel is.</a:t>
            </a:r>
          </a:p>
          <a:p>
            <a:pPr algn="ctr">
              <a:tabLst>
                <a:tab pos="1821180" algn="l"/>
              </a:tabLst>
            </a:pP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 a Volt mértékegysége feltehetően így értelmezhető: </a:t>
            </a:r>
          </a:p>
          <a:p>
            <a:pPr algn="ctr">
              <a:tabLst>
                <a:tab pos="1821180" algn="l"/>
              </a:tabLst>
            </a:pPr>
            <a:endParaRPr lang="hu-H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Volt = [1/(m*sec)] = [m</a:t>
            </a:r>
            <a:r>
              <a:rPr lang="hu-HU" sz="36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6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lvl="0" algn="ctr">
              <a:tabLst>
                <a:tab pos="1821180" algn="l"/>
              </a:tabLst>
            </a:pP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 így van, akkor „elszúrtam” a címet  </a:t>
            </a:r>
          </a:p>
          <a:p>
            <a:pPr algn="ctr">
              <a:tabLst>
                <a:tab pos="1821180" algn="l"/>
              </a:tabLst>
            </a:pP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Helyesen</a:t>
            </a:r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el-GR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</a:t>
            </a:r>
            <a:r>
              <a:rPr lang="hu-HU" sz="3200" b="1" kern="100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</a:t>
            </a:r>
            <a:r>
              <a:rPr lang="hu-HU" sz="3200" b="1" kern="100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] 1 </a:t>
            </a:r>
            <a:r>
              <a:rPr lang="en-US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Quantum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Vízió   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lett volna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Volt a töltést a nyugalmából kimozdító, energianövelő térhatás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 </a:t>
            </a:r>
            <a:endParaRPr lang="hu-HU" sz="1200" b="1" i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ctr"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Volt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feszültség az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erőtér erővonalainak távolságával és </a:t>
            </a:r>
          </a:p>
          <a:p>
            <a:pPr lvl="0" algn="ctr"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elektromos erőtér hatásának id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őtartamáva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is </a:t>
            </a:r>
          </a:p>
          <a:p>
            <a:pPr lvl="0" algn="ctr"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fordítottan arányos.</a:t>
            </a:r>
          </a:p>
          <a:p>
            <a:pPr lvl="0" algn="ctr">
              <a:tabLst>
                <a:tab pos="1821180" algn="l"/>
              </a:tabLst>
            </a:pPr>
            <a:endParaRPr lang="hu-HU" sz="12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8458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BEC7665-034B-2DA2-B5AE-5C6AC411D93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4320" y="218643"/>
            <a:ext cx="11704320" cy="6434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Lábjegyzet 1: 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Volt = [m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dimenzió-választás helyességének 1. bizonyítása.</a:t>
            </a:r>
            <a:endParaRPr lang="hu-H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24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Akkor a  Coulomb dimenziója: 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; az Amper  = 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Coulomb törvény SI formulája: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hu-HU" sz="2400" b="1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(4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US" sz="2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hu-HU" sz="2400" b="1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*Q</a:t>
            </a:r>
            <a:r>
              <a:rPr lang="hu-HU" sz="2400" b="1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*Q</a:t>
            </a:r>
            <a:r>
              <a:rPr lang="hu-HU" sz="2400" b="1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*r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--2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[kg*m*sec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 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 a Q az új dimenziójával kiadja az erőt: OK</a:t>
            </a:r>
            <a:endParaRPr lang="hu-H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ahol az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hu-HU" sz="2400" b="1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erő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NEWTON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-ban [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kg*m*sec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értendő,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</a:t>
            </a:r>
            <a:r>
              <a:rPr lang="en-US" sz="2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hu-HU" sz="2400" b="1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pedig a vákuum </a:t>
            </a:r>
            <a:r>
              <a:rPr lang="hu-HU" sz="24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permittivitása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SI mértékrendszerben.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hu-HU" sz="24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24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permittivitás</a:t>
            </a: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mértékegysége: </a:t>
            </a:r>
            <a:r>
              <a:rPr lang="en-US" sz="24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ε</a:t>
            </a:r>
            <a:r>
              <a:rPr lang="hu-HU" sz="2400" b="1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0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= [Amper*sec*Volt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Ebből a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mértékegysége: Q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[kg*m*sec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[Amper*sec*Volt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[m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endParaRPr lang="hu-HU" sz="24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Volt mértékegységére tett fenti feltételezésünk szerint:</a:t>
            </a:r>
            <a:endParaRPr lang="hu-HU" sz="24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Amper*Volt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 </a:t>
            </a:r>
            <a:r>
              <a:rPr lang="hu-HU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24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2400" dirty="0">
                <a:solidFill>
                  <a:srgbClr val="00B05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hu-HU" sz="24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[m*sec]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2400" b="1" baseline="30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hu-HU" sz="24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endParaRPr lang="hu-HU" sz="24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Ezért:</a:t>
            </a:r>
            <a:r>
              <a:rPr lang="hu-HU" sz="24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[kg*m*sec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</a:t>
            </a:r>
            <a:r>
              <a:rPr lang="hu-HU" sz="24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2400" b="1" baseline="30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</a:t>
            </a:r>
            <a:r>
              <a:rPr lang="hu-HU" sz="24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[sec*m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[m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 [kg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6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24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Tehát:</a:t>
            </a:r>
            <a:r>
              <a:rPr lang="hu-HU" sz="24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 = [kg*m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továbbá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 = </a:t>
            </a:r>
            <a:r>
              <a:rPr lang="hu-HU" sz="24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Joule/Coulomb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[kg*m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[kg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-3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[m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ahogyan fentebb is.</a:t>
            </a:r>
            <a:endParaRPr lang="hu-H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20F3A46D-6B73-1029-5769-81A844053B1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994962" y="2682447"/>
            <a:ext cx="993809" cy="368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HOAX?</a:t>
            </a:r>
            <a:endParaRPr lang="hu-HU" sz="18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Ábra 4" descr="Csirke egyszínű kitöltéssel">
            <a:extLst>
              <a:ext uri="{FF2B5EF4-FFF2-40B4-BE49-F238E27FC236}">
                <a16:creationId xmlns:a16="http://schemas.microsoft.com/office/drawing/2014/main" id="{29213F58-4AAE-C965-E058-04A6AA6E52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75399" y="1795284"/>
            <a:ext cx="2032933" cy="203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03573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98E648-66E9-896E-73E5-3F2AD866AB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F145B627-0F44-621B-1D23-A30979557C96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74320" y="218643"/>
            <a:ext cx="11704320" cy="7832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Lábjegyzet 2: 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Volt = [m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24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2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dimenzió-választás helyességének 2. bizonyítása.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 elektromos térerősségre vonatkozó egyenletek a következők: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  elektromos erőtér erőhatása a Q töltésre: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 = Q*E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továbbá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= V*m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[m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[m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 [m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és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= N*C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-3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*sec]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 [m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Tehát:</a:t>
            </a: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 = Q*E = 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*m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[m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24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24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14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2FEF320E-24BD-6ED5-545C-50072F1EA4B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9459252" y="3218154"/>
            <a:ext cx="993809" cy="368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1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HOAX?</a:t>
            </a:r>
            <a:endParaRPr lang="hu-HU" sz="18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Ábra 4" descr="Csirke egyszínű kitöltéssel">
            <a:extLst>
              <a:ext uri="{FF2B5EF4-FFF2-40B4-BE49-F238E27FC236}">
                <a16:creationId xmlns:a16="http://schemas.microsoft.com/office/drawing/2014/main" id="{2468BC28-6C20-AA80-A3F4-1BA6E8A0AE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939689" y="2201687"/>
            <a:ext cx="2032933" cy="203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92476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316BA32-CAA7-1639-EF23-2EFE49BCF2DE}"/>
              </a:ext>
            </a:extLst>
          </p:cNvPr>
          <p:cNvSpPr txBox="1">
            <a:spLocks/>
          </p:cNvSpPr>
          <p:nvPr/>
        </p:nvSpPr>
        <p:spPr>
          <a:xfrm>
            <a:off x="555885" y="317714"/>
            <a:ext cx="11372850" cy="5883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Tehát: ha a Volt mértékegysége így értelmezhető: 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lvl="0" indent="-457200">
              <a:lnSpc>
                <a:spcPct val="107000"/>
              </a:lnSpc>
              <a:buFont typeface="Arial" panose="020B0604020202020204" pitchFamily="34" charset="0"/>
              <a:buChar char="•"/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Volt = [1/m*sec] = [m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ill.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Volt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[m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ec] </a:t>
            </a:r>
            <a:endParaRPr lang="hu-HU" sz="3200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Akkor ebből a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célszerűnek tűnő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értelmezésből</a:t>
            </a:r>
            <a:r>
              <a:rPr lang="hu-HU" sz="32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= 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Joule/Volt = [kg*m</a:t>
            </a:r>
            <a:r>
              <a:rPr lang="hu-HU" sz="3200" b="1" baseline="30000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[m</a:t>
            </a:r>
            <a:r>
              <a:rPr lang="hu-HU" sz="3200" b="1" dirty="0">
                <a:solidFill>
                  <a:srgbClr val="0000FF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ec]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;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457200" indent="-457200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mper = 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Coulomb/sec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3200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Volt, Amper és Coulomb mértékegységek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helyébe mozgásdinamikai alapmértékegységek léptek.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Levágtuk a 7-fejű dimenziósárkány egyik fejét, az Ampert.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endParaRPr lang="hu-HU" sz="1600" b="1" i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182118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arra utal, hogy elképzelhető egy mozgásdinamikai modell !</a:t>
            </a: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1880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EF3B1B-CA10-1DE2-5015-D9C02A7B9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6609B32-596A-002B-2E8A-0B5E1CAF63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07E885B-6379-0CAE-6EA5-2B4E28D822EB}"/>
              </a:ext>
            </a:extLst>
          </p:cNvPr>
          <p:cNvSpPr txBox="1">
            <a:spLocks/>
          </p:cNvSpPr>
          <p:nvPr/>
        </p:nvSpPr>
        <p:spPr>
          <a:xfrm>
            <a:off x="284376" y="363415"/>
            <a:ext cx="11623248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Ilyenkor,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önmagunkban is kételkedés szellemében,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illik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megkérdezni önmagunkat.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Biztos, hogy ez a töltés dimenziója?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ÓH, DEHOGY BIZTOS!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(bár a C-</a:t>
            </a:r>
            <a:r>
              <a:rPr lang="hu-HU" sz="3200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törv.el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és E-vel is ellenőriztem, de az fabatkát sem ér)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Csak az a biztos, hogy ha úgy építjük fel a gondolatmenetünket,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ahogyan most én tettem, akkor ez a dimenzió adódik ki.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sebaj, ezen bizonytalanság ellenére lássuk,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vajh mi történik, ha tovább visszük a gondolatmenetünket?</a:t>
            </a: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77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745447D-2DCE-E834-FBC3-38B3219DDE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802D22A-3A32-8CC3-644A-6DC6A89B969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35280" y="325322"/>
            <a:ext cx="11521440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tabLst>
                <a:tab pos="1821180" algn="l"/>
              </a:tabLs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Mit jelent számomra és remélem, számotokra is a töltés</a:t>
            </a:r>
          </a:p>
          <a:p>
            <a:pPr algn="ctr">
              <a:tabLst>
                <a:tab pos="1821180" algn="l"/>
              </a:tabLs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kiadódott-feltételezett dimenziója?</a:t>
            </a:r>
          </a:p>
          <a:p>
            <a:pPr algn="ctr">
              <a:tabLst>
                <a:tab pos="1821180" algn="l"/>
              </a:tabLst>
            </a:pP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Joule/Volt = [kg*m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[m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ec]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hu-H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40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40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40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];</a:t>
            </a:r>
          </a:p>
          <a:p>
            <a:pPr algn="ctr">
              <a:tabLst>
                <a:tab pos="1821180" algn="l"/>
              </a:tabLst>
            </a:pPr>
            <a:endParaRPr lang="hu-HU" sz="16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40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egy 3D perdület!</a:t>
            </a:r>
          </a:p>
          <a:p>
            <a:pPr algn="ctr">
              <a:tabLst>
                <a:tab pos="1821180" algn="l"/>
              </a:tabLst>
            </a:pPr>
            <a:endParaRPr lang="hu-HU" sz="1600" b="1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Ebből talán Antal </a:t>
            </a:r>
          </a:p>
          <a:p>
            <a:pPr algn="ctr"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kettősforgás elméletének </a:t>
            </a:r>
          </a:p>
          <a:p>
            <a:pPr algn="ctr">
              <a:tabLst>
                <a:tab pos="1821180" algn="l"/>
              </a:tabLst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egyszerű szemléltetése „gömbölyödhet” ki!</a:t>
            </a:r>
            <a:r>
              <a:rPr lang="hu-HU" sz="36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tabLst>
                <a:tab pos="1821180" algn="l"/>
              </a:tabLs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Ezen a ponton úgy éreztem: már csak le kell rajzolni, hogy </a:t>
            </a:r>
          </a:p>
          <a:p>
            <a:pPr algn="ctr">
              <a:tabLst>
                <a:tab pos="1821180" algn="l"/>
              </a:tabLst>
            </a:pP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ELEKTRON-MODELL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LEGYEN A TÖLTÉSBŐL!</a:t>
            </a:r>
          </a:p>
          <a:p>
            <a:pPr algn="ctr">
              <a:tabLst>
                <a:tab pos="1821180" algn="l"/>
              </a:tabLs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előbb tekintsük át ezen V-dimenzió értelmezési lehetőségeit!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11567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3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3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5A4E5DA-281B-2A1E-AD2F-5AB63D28A6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F22DB92-3927-E692-E826-614E17A5298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34ADDFDA-6A0F-82A3-A424-0C088CA6C7C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951" y="242326"/>
            <a:ext cx="11667853" cy="64295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HIERARCHIKUS SZIMMETRIA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(Saxon Szász János: </a:t>
            </a:r>
            <a:r>
              <a:rPr lang="hu-HU" sz="2800" b="1" i="1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léptékváltásos</a:t>
            </a:r>
            <a:r>
              <a:rPr lang="hu-HU" sz="28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szimmetria)</a:t>
            </a:r>
            <a:endParaRPr lang="hu-HU" sz="28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TEKINTSÜK ÁT A MOZGÁSÁLLAPOTOKAT!</a:t>
            </a: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LENDÜLET dimenziója: 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PERDÜLET dimenziója: 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TÖLTÉS dimenziója:  C = 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14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 a TÖLTÉS A HARMADIK MOZGÁSÁLLAPOT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Térbeli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forgástehetetlenség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ének dimenziója: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rámutat, hogy a töltés is konzervált állapot!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töltésmegmaradást a Maxwell egyenletek is bizonyítják!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880142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E7677F-3691-B98F-0E9B-6177B05FA0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DB9FA8D-8345-B17A-4977-DD6F2D3DEC6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C1B7BB6-A614-AAB8-ADA0-D7EC86B974F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951" y="242326"/>
            <a:ext cx="11667853" cy="73885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HIERARCHIKUS SZIMMETRIA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MOZGÁSÁLLAPOTOK „GERJESZTÉSE” 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 = p*t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IDŐ belezárta az ERŐT a LENDÜLET  ÁLLAPOTBA,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mely az időbeli változásra felszabadul =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„erőként gerjed”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 = E = L*t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endParaRPr lang="hu-HU" sz="3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IDŐ belezárta az ENERGIÁT a PEDÜLET ÁLLAPOTBA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mely az időbeli változásra felszabadul =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„energiaként gerjed”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= C*t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IDŐ belezárta az ÁRAMOT a TÖLTÉS ÁLLAPOTBA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mely az időbeli változásra felszabadul =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„áramként gerjed”</a:t>
            </a:r>
          </a:p>
          <a:p>
            <a:pPr algn="ctr">
              <a:spcAft>
                <a:spcPts val="800"/>
              </a:spcAft>
            </a:pP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1178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2B58EB-7374-6DF7-8466-9E6CA5FE4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32FD623-C285-4FCE-B5BB-758844086E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D52E9F04-1E8D-3A88-DE83-9C68A0B05FF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951" y="242326"/>
            <a:ext cx="11667853" cy="63911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HIERARCHIKUS SZIMMETRIA</a:t>
            </a:r>
            <a:endParaRPr lang="hu-HU" sz="12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MOZGÁSÁLLAPOTOK, „KILAPÍTÁSA”</a:t>
            </a:r>
          </a:p>
          <a:p>
            <a:pPr algn="ctr">
              <a:spcAft>
                <a:spcPts val="800"/>
              </a:spcAft>
            </a:pPr>
            <a:r>
              <a:rPr lang="hu-HU" sz="3600" b="1" i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hu-HU" sz="3600" b="1" i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IMENZIÓ-REDUKCIÓ</a:t>
            </a: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LENDÜLET dimenziója: 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LENDÜLET a PERDÜLET térbeli KILAPÍTÁSA</a:t>
            </a:r>
          </a:p>
          <a:p>
            <a:pPr algn="ctr">
              <a:spcAft>
                <a:spcPts val="800"/>
              </a:spcAft>
            </a:pPr>
            <a:r>
              <a:rPr lang="hu-HU" sz="24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(FORMÁLISAN, a sugár növelésével kilapul, mert csökken a görbület)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PERDÜLET dimenziója: 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PERDÜLET A TÖLTÉS TÉRBELI KILAPÍTÁSA</a:t>
            </a:r>
            <a:endParaRPr lang="hu-HU" sz="3200" b="1" baseline="300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TÖLTÉS dimenziója:  C = 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14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r>
              <a:rPr lang="hu-HU" sz="24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VAJH a TÖLTÉS MINEK A TÉRBELI KILAPÍTÁSA? Út a magasabb dimenziókba?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66298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A6BD9F-EAE6-4760-130D-63BB36D34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D081433-C856-C6C0-B0DB-68F7088D0A5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5FE78EC-2910-23DA-73DF-25A32DD895D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951" y="242326"/>
            <a:ext cx="11667853" cy="68564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HIERARCHIKUS SZIMMETRIA </a:t>
            </a:r>
            <a:endParaRPr lang="hu-HU" sz="12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NEWTON nem mondta meg,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 a forgásváltozás másik OKA?</a:t>
            </a: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Formálisan: 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i="1" kern="100" baseline="30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DIMENZIÓ-REDUKCIÓ</a:t>
            </a:r>
            <a:endParaRPr lang="hu-HU" sz="1200" b="1" i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ERŐ dimenziója: 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ENERGIA dimenziója: 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ERŐ az ENERGIA térbeli „KILAPÍTÁSA”</a:t>
            </a:r>
            <a:endParaRPr lang="hu-HU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 ÁRAMERŐSSÉG dimenziója:  I = 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14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ENERGIA az ÁRAMERŐSSÉG TÉRBELI „KILAPÍTÁSA”</a:t>
            </a:r>
            <a:endParaRPr lang="hu-HU" sz="14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28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VAJH az ÁRAMERŐSSÉG MINEK A TÉRBELI KILAPÍTÁSA?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 jelent az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DIMENZIÓ- „KILAPÍTÁS”?</a:t>
            </a:r>
          </a:p>
          <a:p>
            <a:pPr algn="ctr">
              <a:spcAft>
                <a:spcPts val="800"/>
              </a:spcAft>
            </a:pP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43944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6BF2CA9-3AAE-45B7-F3F8-91307F978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CA41E852-C107-44CD-07F3-8D08FFA47B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D5D01F5-CF2C-6159-3576-6E5C6109A3A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951" y="242326"/>
            <a:ext cx="11667853" cy="76594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 előbb: MIT jelent az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sec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DIMENZIÓ?</a:t>
            </a:r>
            <a:endParaRPr lang="hu-HU" sz="1600" b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1/sec (1/sec), sec</a:t>
            </a:r>
            <a:r>
              <a:rPr lang="hu-HU" sz="3200" b="1" kern="100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dimenzió az IDŐ reciprokja.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Időbeli változás tulajdonságot ír le.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Azt jelenti, hogy egy adott jelenség az időben milyen mértékben változik, vagy milyen gyakran történik meg másodpercenként.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l. mérték: a SEBESSÉG VÁLTOZÁSA GYORSULÁSSAL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Pl. gyakoriság: a T periódusidő csökkenése, vagyis a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FORDULATSZÁM a FREKVENCIA NÖVEKEDEDÉSE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sec</a:t>
            </a:r>
            <a:r>
              <a:rPr lang="hu-HU" sz="3200" b="1" kern="100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-el való szorzás körforgás esetében </a:t>
            </a:r>
            <a:r>
              <a:rPr lang="hu-HU" sz="3200" b="1" kern="100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fordultszámnövelés</a:t>
            </a: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sec-el való szorzás változáscsökkenés, fordultszámcsökkenés</a:t>
            </a:r>
            <a:endParaRPr lang="hu-HU" sz="3200" b="1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endParaRPr lang="hu-HU" sz="3200" kern="1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59957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191AB5-4C84-D7D2-F7FA-1C0FAA50E3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829DCC01-895D-B98C-A504-A1CD02BB37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1542464-956C-F975-58C3-69C93FD7DFF2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951" y="242326"/>
            <a:ext cx="11667853" cy="8391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 JELENT AZ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DIMENZIÓ-REDUKCIÓ?</a:t>
            </a: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 1/méter  = 1/m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= 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kern="100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dimenzió a hosszúság reciprokja.</a:t>
            </a: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Formálisan dimenzió-csökkentő, </a:t>
            </a:r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„dimenzió-csillapító” </a:t>
            </a:r>
            <a:r>
              <a:rPr lang="hu-HU" sz="3200" b="1" kern="100" dirty="0">
                <a:solidFill>
                  <a:srgbClr val="0000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hatású.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hu-HU" sz="3200" kern="1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Általánosságban </a:t>
            </a:r>
            <a:r>
              <a:rPr lang="hu-HU" sz="3200" b="1" kern="100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térbeli változást</a:t>
            </a:r>
            <a:r>
              <a:rPr lang="hu-HU" sz="3200" b="1" kern="100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 pl. "sűrűség" változást ír le. </a:t>
            </a:r>
            <a:endParaRPr lang="hu-HU" sz="3200" kern="100" dirty="0">
              <a:solidFill>
                <a:srgbClr val="0000FF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Ilyen pl. a körhullámszám (k) </a:t>
            </a:r>
            <a:endParaRPr lang="hu-HU" sz="3200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körhullámszám azt mutatja meg, hogy 2π köríven hány hullám fér el, milyen sűrűn vannak a hullámok az adott íven belül.</a:t>
            </a: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 = 2π​/λ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kern="100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</a:t>
            </a:r>
            <a:r>
              <a:rPr lang="el-GR" sz="1800" dirty="0">
                <a:solidFill>
                  <a:srgbClr val="0000FF"/>
                </a:solidFill>
                <a:latin typeface="Arial" panose="020B0604020202020204" pitchFamily="34" charset="0"/>
              </a:rPr>
              <a:t> </a:t>
            </a:r>
            <a:r>
              <a:rPr lang="el-GR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 </a:t>
            </a: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Keringésnél a 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-el való szorzás, a kilapítás = </a:t>
            </a: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ugárcsökkentés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m-el való szorzás sugárnövelés! </a:t>
            </a:r>
          </a:p>
          <a:p>
            <a:pPr algn="ctr">
              <a:spcAft>
                <a:spcPts val="400"/>
              </a:spcAft>
              <a:tabLst>
                <a:tab pos="457200" algn="l"/>
              </a:tabLs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Más: a 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</a:t>
            </a:r>
            <a:r>
              <a:rPr lang="hu-HU" sz="3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kern="100" baseline="30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pl. az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akusztikában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csillapítási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tényező.</a:t>
            </a: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59096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B30D27D-A324-352A-19E6-AA5257601A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D271FDD9-6D04-AA19-4049-1A70CA878C0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941270B-50AA-1141-78FA-253B45528A3D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951" y="427526"/>
            <a:ext cx="11667853" cy="6206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 jelent az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DIMENZIÓ? </a:t>
            </a: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Mindkét fenti változást együttesen jelenti!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Általánosan fogalmazva afféle:</a:t>
            </a: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TÉRBELI  VÁLTOZÁS  SEBESSÉGE ?!</a:t>
            </a: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Egy gömb felszínén történő egyenletes körmozgás esetében pl.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SUGÁRCSÖKKENTÉS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FREKVENCIANÖVELÉS </a:t>
            </a: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chemeClr val="accent5">
                    <a:lumMod val="60000"/>
                    <a:lumOff val="4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Ezen a ponton megszállt egy </a:t>
            </a: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chemeClr val="accent5">
                    <a:lumMod val="60000"/>
                    <a:lumOff val="4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„GÖMBÖLYDED,  LILA  SEJTÉS”, </a:t>
            </a: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chemeClr val="accent5">
                    <a:lumMod val="60000"/>
                    <a:lumOff val="40000"/>
                  </a:schemeClr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amely később majd számotokra is automatikusan kiderül!</a:t>
            </a:r>
            <a:endParaRPr lang="hu-HU" sz="3200" b="1" dirty="0">
              <a:solidFill>
                <a:schemeClr val="accent5">
                  <a:lumMod val="60000"/>
                  <a:lumOff val="40000"/>
                </a:schemeClr>
              </a:solidFill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8359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454072-BF50-6A7B-BF49-8024649F6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9256B9A-5C8C-35EB-0A4B-1B4E02A287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6C4FB4D-26CC-B9BD-7D2F-C9A52E002766}"/>
              </a:ext>
            </a:extLst>
          </p:cNvPr>
          <p:cNvSpPr txBox="1">
            <a:spLocks/>
          </p:cNvSpPr>
          <p:nvPr/>
        </p:nvSpPr>
        <p:spPr>
          <a:xfrm>
            <a:off x="284376" y="363415"/>
            <a:ext cx="11623248" cy="58785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Ezek után különösen azért kíséreltem meg az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ELEKTRON–MODELL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felállítását, mert a töltés dimenziója, a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= 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1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arra utal, hogy a</a:t>
            </a:r>
          </a:p>
          <a:p>
            <a:pPr algn="ctr">
              <a:spcAft>
                <a:spcPts val="1200"/>
              </a:spcAft>
            </a:pPr>
            <a:r>
              <a:rPr lang="hu-HU" sz="36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kettősforgás </a:t>
            </a:r>
            <a:r>
              <a:rPr lang="hu-HU" sz="3600" b="1" i="0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à la </a:t>
            </a:r>
            <a:r>
              <a:rPr lang="hu-HU" sz="36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Rocky akkor is igaz lehet, ha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 a semmi,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hanem egy pinduri tömeg 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kettős-forog. 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Legalább is, valódi tömeg kettősforgásával modellezhető és így</a:t>
            </a:r>
          </a:p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hihetőbbé, befogadhatóbbá válik Antal elmélete.</a:t>
            </a:r>
            <a:endParaRPr lang="hu-HU" sz="3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9449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93E834-AA0D-B0D2-B939-864153ED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2EE72B5-3D50-8165-8C19-48047610514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4E65736A-6ECD-68E8-2199-6B4513B3C3BF}"/>
              </a:ext>
            </a:extLst>
          </p:cNvPr>
          <p:cNvSpPr txBox="1">
            <a:spLocks/>
          </p:cNvSpPr>
          <p:nvPr/>
        </p:nvSpPr>
        <p:spPr>
          <a:xfrm>
            <a:off x="284376" y="430321"/>
            <a:ext cx="11623248" cy="63705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400"/>
              </a:spcAft>
            </a:pP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Természetesen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nem gondolom (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még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), hogy ilyen egyszerű a világ!</a:t>
            </a:r>
          </a:p>
          <a:p>
            <a:pPr algn="ctr">
              <a:spcAft>
                <a:spcPts val="24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Ellenkezőleg, valószínűleg csupán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amatőr bűvészkedés, </a:t>
            </a:r>
          </a:p>
          <a:p>
            <a:pPr algn="ctr">
              <a:spcAft>
                <a:spcPts val="2400"/>
              </a:spcAft>
            </a:pP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fantazmagória, illúzió, tehát téveszme a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vízióm</a:t>
            </a:r>
            <a:endParaRPr lang="hu-HU" sz="3200" b="1" i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4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elektromos töltés mozgásdinamikai dimenziójáról. </a:t>
            </a:r>
          </a:p>
          <a:p>
            <a:pPr algn="ctr">
              <a:spcAft>
                <a:spcPts val="24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Viszont a kiadódott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hierarchikus szimmetria</a:t>
            </a:r>
            <a:r>
              <a:rPr lang="hu-HU" sz="32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annyira megtetszett, hogy kicsit 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beleszerettem, ezért </a:t>
            </a:r>
            <a:r>
              <a:rPr lang="hu-HU" sz="32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megkíséreltem az</a:t>
            </a:r>
          </a:p>
          <a:p>
            <a:pPr algn="ctr">
              <a:spcAft>
                <a:spcPts val="2400"/>
              </a:spcAft>
            </a:pP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ELEKTRON-MODELL</a:t>
            </a:r>
            <a:r>
              <a:rPr lang="hu-HU" sz="32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24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irányában folytatni a képzelgésemet!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34767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édiaelem 1" title="Mountain goats Clips93 #shortvideo #goat #mountains #animals #wildlife #viralvideos #love">
            <a:hlinkClick r:id="" action="ppaction://media"/>
            <a:extLst>
              <a:ext uri="{FF2B5EF4-FFF2-40B4-BE49-F238E27FC236}">
                <a16:creationId xmlns:a16="http://schemas.microsoft.com/office/drawing/2014/main" id="{D14AF3F3-5750-C6B7-F8C0-545C2F75415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6532864" y="-791737"/>
            <a:ext cx="4931901" cy="8728314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8C7B7DD4-8CE7-45B2-7898-87128A1CB18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9519" y="724160"/>
            <a:ext cx="5945470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Itt kezdtem úgy érezni magamat, </a:t>
            </a:r>
          </a:p>
          <a:p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mint a kőszáli kecske…</a:t>
            </a:r>
          </a:p>
          <a:p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Felkapaszkodom egy sziklaszirtre,</a:t>
            </a:r>
          </a:p>
          <a:p>
            <a:pPr algn="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 kvantumfizika büszke</a:t>
            </a:r>
          </a:p>
          <a:p>
            <a:pPr algn="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sasmadara bármikor </a:t>
            </a:r>
          </a:p>
          <a:p>
            <a:pPr algn="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lecsaphat</a:t>
            </a:r>
          </a:p>
          <a:p>
            <a:pPr algn="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rám…</a:t>
            </a:r>
            <a:endParaRPr lang="hu-HU" sz="3200" i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1154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161F33-2ABE-CD90-742C-9BC437C5B8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78D3A2D8-FD40-4BAD-613B-1591D853AAE1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8D95186E-1D78-C380-68BA-C885A65E3C5B}"/>
              </a:ext>
            </a:extLst>
          </p:cNvPr>
          <p:cNvSpPr txBox="1">
            <a:spLocks/>
          </p:cNvSpPr>
          <p:nvPr/>
        </p:nvSpPr>
        <p:spPr>
          <a:xfrm>
            <a:off x="263952" y="425406"/>
            <a:ext cx="11623248" cy="60609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4. AZ ELEKTRON SZERKEZETI MODELLJE</a:t>
            </a:r>
          </a:p>
          <a:p>
            <a:pPr algn="ctr">
              <a:tabLst>
                <a:tab pos="1821180" algn="l"/>
              </a:tabLst>
            </a:pPr>
            <a:r>
              <a:rPr lang="hu-HU" sz="3200" b="1" i="1" cap="all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ese No.</a:t>
            </a:r>
            <a:r>
              <a:rPr lang="hu-HU" sz="3200" b="1" i="1" cap="all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2: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Volt egyszer 1eV, ami nem Volt…</a:t>
            </a:r>
          </a:p>
          <a:p>
            <a:pPr algn="ctr">
              <a:tabLst>
                <a:tab pos="1821180" algn="l"/>
              </a:tabLst>
            </a:pPr>
            <a:endParaRPr lang="hu-H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Ezek szerint a címet </a:t>
            </a:r>
            <a:r>
              <a:rPr lang="hu-HU" sz="32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helyen is elrontottam: </a:t>
            </a:r>
          </a:p>
          <a:p>
            <a:pPr algn="ctr">
              <a:tabLst>
                <a:tab pos="1821180" algn="l"/>
              </a:tabLst>
            </a:pPr>
            <a:r>
              <a:rPr lang="hu-HU" sz="3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Helyesen</a:t>
            </a:r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[</a:t>
            </a:r>
            <a:r>
              <a:rPr lang="el-GR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π</a:t>
            </a:r>
            <a:r>
              <a:rPr lang="hu-HU" sz="3200" b="1" kern="100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</a:t>
            </a:r>
            <a:r>
              <a:rPr lang="hu-HU" sz="3200" b="1" kern="100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Quantum</a:t>
            </a: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Vízió   </a:t>
            </a:r>
            <a:r>
              <a:rPr lang="hu-HU" sz="3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most jön a </a:t>
            </a:r>
            <a:r>
              <a:rPr lang="hu-HU" sz="3200" b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2.</a:t>
            </a:r>
          </a:p>
          <a:p>
            <a:pPr algn="ctr">
              <a:tabLst>
                <a:tab pos="1821180" algn="l"/>
              </a:tabLst>
            </a:pPr>
            <a:endParaRPr lang="hu-HU" sz="2400" b="1" kern="1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tabLst>
                <a:tab pos="1821180" algn="l"/>
              </a:tabLst>
            </a:pPr>
            <a:endParaRPr lang="hu-HU" sz="16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 a mai fizika szerint tovább nem bontható,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belső szerkezet nélküli elemi részecske,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tömeggel (</a:t>
            </a:r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fermion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és energiával rendelkezik,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elemi töltés-hordozó, ½ spinű lepton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800"/>
              </a:spcAft>
            </a:pPr>
            <a:endParaRPr lang="hu-HU" sz="1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965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9D1F2F-1678-DA28-606F-94160900C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>
            <a:extLst>
              <a:ext uri="{FF2B5EF4-FFF2-40B4-BE49-F238E27FC236}">
                <a16:creationId xmlns:a16="http://schemas.microsoft.com/office/drawing/2014/main" id="{04B0A808-F338-6C45-3D20-7A8F405D7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0724" y="1597412"/>
            <a:ext cx="6166624" cy="4624968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4901EC36-4174-60B5-87E3-1C29D7FA83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0685" y="724828"/>
            <a:ext cx="5741370" cy="5664818"/>
          </a:xfrm>
          <a:prstGeom prst="rect">
            <a:avLst/>
          </a:prstGeom>
        </p:spPr>
      </p:pic>
      <p:sp>
        <p:nvSpPr>
          <p:cNvPr id="4" name="Szövegdoboz 3">
            <a:extLst>
              <a:ext uri="{FF2B5EF4-FFF2-40B4-BE49-F238E27FC236}">
                <a16:creationId xmlns:a16="http://schemas.microsoft.com/office/drawing/2014/main" id="{54DB4BEA-12BD-74A7-95ED-654211F814DD}"/>
              </a:ext>
            </a:extLst>
          </p:cNvPr>
          <p:cNvSpPr txBox="1"/>
          <p:nvPr/>
        </p:nvSpPr>
        <p:spPr>
          <a:xfrm>
            <a:off x="802888" y="250906"/>
            <a:ext cx="108166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Elektron: az </a:t>
            </a:r>
            <a:r>
              <a:rPr lang="hu-HU" sz="32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ógörög</a:t>
            </a:r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l-GR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ήλεκτρον, </a:t>
            </a:r>
            <a:r>
              <a:rPr lang="hu-HU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borostyán </a:t>
            </a:r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szóból származik</a:t>
            </a:r>
          </a:p>
          <a:p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nagyon szerény részecske</a:t>
            </a:r>
          </a:p>
        </p:txBody>
      </p:sp>
      <p:sp>
        <p:nvSpPr>
          <p:cNvPr id="5" name="Nyíl: jobbra mutató 4">
            <a:extLst>
              <a:ext uri="{FF2B5EF4-FFF2-40B4-BE49-F238E27FC236}">
                <a16:creationId xmlns:a16="http://schemas.microsoft.com/office/drawing/2014/main" id="{BD3A3C4B-31BF-D930-B024-72B7B95AD415}"/>
              </a:ext>
            </a:extLst>
          </p:cNvPr>
          <p:cNvSpPr/>
          <p:nvPr/>
        </p:nvSpPr>
        <p:spPr>
          <a:xfrm rot="18972104">
            <a:off x="3093996" y="5685420"/>
            <a:ext cx="1299470" cy="193392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59254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EF979E-18E3-2A53-3840-4123D904CF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zövegdoboz 5">
            <a:extLst>
              <a:ext uri="{FF2B5EF4-FFF2-40B4-BE49-F238E27FC236}">
                <a16:creationId xmlns:a16="http://schemas.microsoft.com/office/drawing/2014/main" id="{7E2ADD46-5D87-3C82-6DF0-5F860BA24543}"/>
              </a:ext>
            </a:extLst>
          </p:cNvPr>
          <p:cNvSpPr txBox="1"/>
          <p:nvPr/>
        </p:nvSpPr>
        <p:spPr>
          <a:xfrm>
            <a:off x="502920" y="377190"/>
            <a:ext cx="11212830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 elektron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tömegének</a:t>
            </a:r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értelmezése és jelölése: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elektron 9*10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-31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kg tömegének 2 szokásos elnevezése:</a:t>
            </a:r>
          </a:p>
          <a:p>
            <a:pPr marL="457200" indent="-457200">
              <a:buFontTx/>
              <a:buChar char="-"/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nyugalmi tömeg </a:t>
            </a:r>
            <a:r>
              <a:rPr lang="hu-HU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(rest </a:t>
            </a:r>
            <a:r>
              <a:rPr lang="hu-HU" sz="3200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mass</a:t>
            </a:r>
            <a:r>
              <a:rPr lang="hu-HU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</a:p>
          <a:p>
            <a:pPr marL="457200" indent="-457200">
              <a:buFontTx/>
              <a:buChar char="-"/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invariáns tömeg </a:t>
            </a:r>
            <a:r>
              <a:rPr lang="hu-HU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(ráhatás híján nem változó tömeg)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Szokásos jele: m </a:t>
            </a:r>
            <a:r>
              <a:rPr lang="hu-HU" sz="32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(szövegösszefüggésből)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vagy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az a tömeg, amelyhez tartozó energia a szabadon mozgó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 </a:t>
            </a:r>
            <a:r>
              <a:rPr lang="hu-HU" sz="32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(Einstein speciális relativitás elmélete értelmében növekszik)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100kV feletti gyorsító feszültségekkel való mozgatása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során a c-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hez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közelítő v sebessége miatt: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</a:t>
            </a:r>
            <a:r>
              <a:rPr lang="el-GR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hu-HU" sz="32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*c</a:t>
            </a:r>
            <a:r>
              <a:rPr lang="hu-HU" sz="3200" b="1" i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 </a:t>
            </a:r>
            <a:r>
              <a:rPr lang="el-GR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 Lorentz faktor, </a:t>
            </a:r>
            <a:r>
              <a:rPr lang="hu-HU" sz="32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(relativisztikusan növekvő m)</a:t>
            </a:r>
          </a:p>
          <a:p>
            <a:pPr algn="ctr"/>
            <a:r>
              <a:rPr lang="el-GR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1/GYÖK(1-v</a:t>
            </a:r>
            <a:r>
              <a:rPr lang="hu-HU" sz="32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/c</a:t>
            </a:r>
            <a:r>
              <a:rPr lang="hu-HU" sz="3200" b="1" i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egyértelműség kedvéért mi erre az </a:t>
            </a:r>
            <a:r>
              <a:rPr lang="hu-HU" sz="3200" b="1" i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jelölést alkalmazzuk.</a:t>
            </a:r>
          </a:p>
        </p:txBody>
      </p:sp>
    </p:spTree>
    <p:extLst>
      <p:ext uri="{BB962C8B-B14F-4D97-AF65-F5344CB8AC3E}">
        <p14:creationId xmlns:p14="http://schemas.microsoft.com/office/powerpoint/2010/main" val="36665713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08D94C-9999-EBD2-734A-3BD3BE4B6B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726C9A1-A88E-03E8-0D10-D14858E6690B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977E4027-FD3D-A157-4EA9-8BF3643F0E71}"/>
              </a:ext>
            </a:extLst>
          </p:cNvPr>
          <p:cNvSpPr txBox="1">
            <a:spLocks/>
          </p:cNvSpPr>
          <p:nvPr/>
        </p:nvSpPr>
        <p:spPr>
          <a:xfrm>
            <a:off x="263952" y="319546"/>
            <a:ext cx="11623248" cy="6698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Mindezeknek ellentmondani látszik az a megállapításunk,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hogy az elektront képviselő TÖLTÉS dimenziójának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klasszikus mozgás-dinamikai megfeleltetése szerint:</a:t>
            </a:r>
          </a:p>
          <a:p>
            <a:pPr algn="ctr">
              <a:spcAft>
                <a:spcPts val="800"/>
              </a:spcAft>
            </a:pPr>
            <a:r>
              <a:rPr lang="hu-HU" sz="1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hu-HU" sz="1200" b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 töltése egyenletes sebességű forgást felmutató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belső tömeggel modellezhető, amely a dimenziója szerint kettősforgás, egy 2D síkbeli energia-tároló forgásra ráépült másodforgás, ezért 3D térbeli forgás,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tehát „kapásból” látszik, hogy a’ la Rocky</a:t>
            </a:r>
          </a:p>
          <a:p>
            <a:pPr algn="ctr">
              <a:spcAft>
                <a:spcPts val="800"/>
              </a:spcAft>
            </a:pP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kisördög: amennyiben a modell kifelé helyes működést tükröz,</a:t>
            </a:r>
            <a:b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akkor talán mégis létezhet egy mindeddig ismeretlen </a:t>
            </a:r>
            <a:b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ELEKTRON-SZERKEZET!</a:t>
            </a:r>
            <a:endParaRPr lang="hu-HU" sz="3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042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6D444C54-5681-F2E5-EC89-7A5A95EAEB8B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255A3992-F2B2-4BD2-24DE-740B5AA47FF1}"/>
              </a:ext>
            </a:extLst>
          </p:cNvPr>
          <p:cNvSpPr txBox="1">
            <a:spLocks/>
          </p:cNvSpPr>
          <p:nvPr/>
        </p:nvSpPr>
        <p:spPr>
          <a:xfrm>
            <a:off x="167268" y="527954"/>
            <a:ext cx="11719932" cy="5529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töltés „három kiolvasott viselkedési módja”:</a:t>
            </a:r>
            <a:endParaRPr lang="hu-HU" sz="12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24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]*[sec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]*[m]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[kg*m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]*[m*sec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457200" indent="-457200" algn="ctr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IDŐBEN VÁLTOZÓ,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pl. forgó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 Forgás-TEHETELENSÉG, </a:t>
            </a: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ctr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TÉRBEN változó,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kig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ömbölyödő”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2D PERDÜLET</a:t>
            </a:r>
          </a:p>
          <a:p>
            <a:pPr marL="457200" indent="-457200" algn="ctr"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ctr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2D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FORGÁSTEHETETLENSÉG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SEBESSÉGŰ MEGFORGATÁSA, HOGY AZ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TÉRBELIVÉ VÁL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JÉK</a:t>
            </a:r>
          </a:p>
          <a:p>
            <a:pPr algn="ctr">
              <a:spcAft>
                <a:spcPts val="24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mindhárom egykutya, gömb</a:t>
            </a:r>
          </a:p>
        </p:txBody>
      </p:sp>
    </p:spTree>
    <p:extLst>
      <p:ext uri="{BB962C8B-B14F-4D97-AF65-F5344CB8AC3E}">
        <p14:creationId xmlns:p14="http://schemas.microsoft.com/office/powerpoint/2010/main" val="3997007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193DF1B-2392-668F-3B44-4DBB1A5EE7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llipszis 24">
            <a:extLst>
              <a:ext uri="{FF2B5EF4-FFF2-40B4-BE49-F238E27FC236}">
                <a16:creationId xmlns:a16="http://schemas.microsoft.com/office/drawing/2014/main" id="{7612AC97-1B9C-6633-3058-FB357BA7E0AA}"/>
              </a:ext>
            </a:extLst>
          </p:cNvPr>
          <p:cNvSpPr/>
          <p:nvPr/>
        </p:nvSpPr>
        <p:spPr>
          <a:xfrm>
            <a:off x="6165862" y="168612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C8A35168-D1EB-CBA6-D6C4-A701F1F2B98B}"/>
              </a:ext>
            </a:extLst>
          </p:cNvPr>
          <p:cNvSpPr>
            <a:spLocks/>
          </p:cNvSpPr>
          <p:nvPr/>
        </p:nvSpPr>
        <p:spPr bwMode="auto">
          <a:xfrm>
            <a:off x="239680" y="914566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714C8B00-7C09-BA5A-BCF3-D4DB6A580AF3}"/>
              </a:ext>
            </a:extLst>
          </p:cNvPr>
          <p:cNvSpPr txBox="1">
            <a:spLocks/>
          </p:cNvSpPr>
          <p:nvPr/>
        </p:nvSpPr>
        <p:spPr>
          <a:xfrm>
            <a:off x="167268" y="447103"/>
            <a:ext cx="1171993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2800" b="1" cap="all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Nyilván többféle</a:t>
            </a:r>
            <a:r>
              <a:rPr lang="hu-HU" sz="28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b="1" cap="al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ALAP-kettősforgás</a:t>
            </a:r>
            <a:r>
              <a:rPr lang="hu-HU" sz="28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b="1" cap="all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VIZIONÁLHATÓ</a:t>
            </a:r>
            <a:endParaRPr lang="hu-HU" sz="2800" b="1" cap="all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80B8B730-449F-9153-6775-28677E9F6697}"/>
              </a:ext>
            </a:extLst>
          </p:cNvPr>
          <p:cNvSpPr/>
          <p:nvPr/>
        </p:nvSpPr>
        <p:spPr>
          <a:xfrm>
            <a:off x="315190" y="1689837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572B224C-051F-037B-EAC3-2703ECB231F5}"/>
              </a:ext>
            </a:extLst>
          </p:cNvPr>
          <p:cNvSpPr/>
          <p:nvPr/>
        </p:nvSpPr>
        <p:spPr>
          <a:xfrm>
            <a:off x="323899" y="2732927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Nyíl: jobbra mutató 7">
            <a:extLst>
              <a:ext uri="{FF2B5EF4-FFF2-40B4-BE49-F238E27FC236}">
                <a16:creationId xmlns:a16="http://schemas.microsoft.com/office/drawing/2014/main" id="{5F2A5036-E49C-EA85-B70A-5B6B0B741331}"/>
              </a:ext>
            </a:extLst>
          </p:cNvPr>
          <p:cNvSpPr/>
          <p:nvPr/>
        </p:nvSpPr>
        <p:spPr>
          <a:xfrm>
            <a:off x="1512006" y="3173254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52F6B851-CFA8-7126-62F2-58B55AB0A328}"/>
              </a:ext>
            </a:extLst>
          </p:cNvPr>
          <p:cNvSpPr/>
          <p:nvPr/>
        </p:nvSpPr>
        <p:spPr>
          <a:xfrm rot="5400000">
            <a:off x="1777719" y="2895992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D1B81E5B-C8DF-90F5-B38A-17F1B60D430D}"/>
              </a:ext>
            </a:extLst>
          </p:cNvPr>
          <p:cNvSpPr/>
          <p:nvPr/>
        </p:nvSpPr>
        <p:spPr>
          <a:xfrm rot="5400000">
            <a:off x="361719" y="2737958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03548712-0335-EA67-1E66-E79E72DB8D07}"/>
              </a:ext>
            </a:extLst>
          </p:cNvPr>
          <p:cNvSpPr>
            <a:spLocks/>
          </p:cNvSpPr>
          <p:nvPr/>
        </p:nvSpPr>
        <p:spPr>
          <a:xfrm flipH="1">
            <a:off x="3239359" y="1675673"/>
            <a:ext cx="2680706" cy="26022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7AA0448B-33CD-3FC8-94B2-7A39160805FE}"/>
              </a:ext>
            </a:extLst>
          </p:cNvPr>
          <p:cNvSpPr>
            <a:spLocks/>
          </p:cNvSpPr>
          <p:nvPr/>
        </p:nvSpPr>
        <p:spPr>
          <a:xfrm rot="5400000">
            <a:off x="3268470" y="273424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3612FA29-B92C-5A03-9F81-9CFE5DE52D3A}"/>
              </a:ext>
            </a:extLst>
          </p:cNvPr>
          <p:cNvSpPr>
            <a:spLocks/>
          </p:cNvSpPr>
          <p:nvPr/>
        </p:nvSpPr>
        <p:spPr>
          <a:xfrm>
            <a:off x="3230650" y="272921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Nyíl: jobbra mutató 18">
            <a:extLst>
              <a:ext uri="{FF2B5EF4-FFF2-40B4-BE49-F238E27FC236}">
                <a16:creationId xmlns:a16="http://schemas.microsoft.com/office/drawing/2014/main" id="{25A80B8C-EFFB-34AD-1A93-A8452F4591A4}"/>
              </a:ext>
            </a:extLst>
          </p:cNvPr>
          <p:cNvSpPr/>
          <p:nvPr/>
        </p:nvSpPr>
        <p:spPr>
          <a:xfrm>
            <a:off x="4441057" y="3180691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Nyíl: jobbra mutató 19">
            <a:extLst>
              <a:ext uri="{FF2B5EF4-FFF2-40B4-BE49-F238E27FC236}">
                <a16:creationId xmlns:a16="http://schemas.microsoft.com/office/drawing/2014/main" id="{60F01148-D5C9-165D-D51B-2DF1783EF8E6}"/>
              </a:ext>
            </a:extLst>
          </p:cNvPr>
          <p:cNvSpPr/>
          <p:nvPr/>
        </p:nvSpPr>
        <p:spPr>
          <a:xfrm rot="5400000">
            <a:off x="4695623" y="2881127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>
            <a:extLst>
              <a:ext uri="{FF2B5EF4-FFF2-40B4-BE49-F238E27FC236}">
                <a16:creationId xmlns:a16="http://schemas.microsoft.com/office/drawing/2014/main" id="{A8433D05-0794-C4DB-45CE-4D4D9EF6E391}"/>
              </a:ext>
            </a:extLst>
          </p:cNvPr>
          <p:cNvSpPr/>
          <p:nvPr/>
        </p:nvSpPr>
        <p:spPr>
          <a:xfrm>
            <a:off x="6163415" y="2740364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Nyíl: jobbra mutató 21">
            <a:extLst>
              <a:ext uri="{FF2B5EF4-FFF2-40B4-BE49-F238E27FC236}">
                <a16:creationId xmlns:a16="http://schemas.microsoft.com/office/drawing/2014/main" id="{CC9E51AF-D597-4FAE-D954-22F7178FAFD3}"/>
              </a:ext>
            </a:extLst>
          </p:cNvPr>
          <p:cNvSpPr/>
          <p:nvPr/>
        </p:nvSpPr>
        <p:spPr>
          <a:xfrm>
            <a:off x="7351522" y="3180691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Ellipszis 25">
            <a:extLst>
              <a:ext uri="{FF2B5EF4-FFF2-40B4-BE49-F238E27FC236}">
                <a16:creationId xmlns:a16="http://schemas.microsoft.com/office/drawing/2014/main" id="{B1EBC3C7-ACEF-3DF0-2425-1B5611F033DE}"/>
              </a:ext>
            </a:extLst>
          </p:cNvPr>
          <p:cNvSpPr/>
          <p:nvPr/>
        </p:nvSpPr>
        <p:spPr>
          <a:xfrm>
            <a:off x="9106062" y="1682409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7" name="Ellipszis 26">
            <a:extLst>
              <a:ext uri="{FF2B5EF4-FFF2-40B4-BE49-F238E27FC236}">
                <a16:creationId xmlns:a16="http://schemas.microsoft.com/office/drawing/2014/main" id="{CAB94070-30A3-C97B-A7D3-FD0D114DE849}"/>
              </a:ext>
            </a:extLst>
          </p:cNvPr>
          <p:cNvSpPr/>
          <p:nvPr/>
        </p:nvSpPr>
        <p:spPr>
          <a:xfrm>
            <a:off x="9103615" y="2736650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Nyíl: jobbra mutató 27">
            <a:extLst>
              <a:ext uri="{FF2B5EF4-FFF2-40B4-BE49-F238E27FC236}">
                <a16:creationId xmlns:a16="http://schemas.microsoft.com/office/drawing/2014/main" id="{7D67CA71-FCED-9F87-0FC3-8F25B16D295B}"/>
              </a:ext>
            </a:extLst>
          </p:cNvPr>
          <p:cNvSpPr/>
          <p:nvPr/>
        </p:nvSpPr>
        <p:spPr>
          <a:xfrm>
            <a:off x="10291722" y="3176977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Nyíl: jobbra mutató 28">
            <a:extLst>
              <a:ext uri="{FF2B5EF4-FFF2-40B4-BE49-F238E27FC236}">
                <a16:creationId xmlns:a16="http://schemas.microsoft.com/office/drawing/2014/main" id="{4DC6F852-1F1B-32D8-83BA-D2EDCC12F13F}"/>
              </a:ext>
            </a:extLst>
          </p:cNvPr>
          <p:cNvSpPr/>
          <p:nvPr/>
        </p:nvSpPr>
        <p:spPr>
          <a:xfrm rot="5400000">
            <a:off x="10557435" y="289971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Ellipszis 29">
            <a:extLst>
              <a:ext uri="{FF2B5EF4-FFF2-40B4-BE49-F238E27FC236}">
                <a16:creationId xmlns:a16="http://schemas.microsoft.com/office/drawing/2014/main" id="{74B85E6A-2233-A605-D2ED-929B464CFE22}"/>
              </a:ext>
            </a:extLst>
          </p:cNvPr>
          <p:cNvSpPr/>
          <p:nvPr/>
        </p:nvSpPr>
        <p:spPr>
          <a:xfrm rot="5400000">
            <a:off x="9141435" y="2741681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1" name="Ellipszis 30">
            <a:extLst>
              <a:ext uri="{FF2B5EF4-FFF2-40B4-BE49-F238E27FC236}">
                <a16:creationId xmlns:a16="http://schemas.microsoft.com/office/drawing/2014/main" id="{B1E59CBD-E46C-CFC4-678E-282E45874A45}"/>
              </a:ext>
            </a:extLst>
          </p:cNvPr>
          <p:cNvSpPr/>
          <p:nvPr/>
        </p:nvSpPr>
        <p:spPr>
          <a:xfrm flipH="1">
            <a:off x="10373422" y="1611498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39D59A65-D6A7-9A48-6A16-E03D38625550}"/>
              </a:ext>
            </a:extLst>
          </p:cNvPr>
          <p:cNvSpPr/>
          <p:nvPr/>
        </p:nvSpPr>
        <p:spPr>
          <a:xfrm flipH="1">
            <a:off x="9028035" y="290670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3" name="Ellipszis 32">
            <a:extLst>
              <a:ext uri="{FF2B5EF4-FFF2-40B4-BE49-F238E27FC236}">
                <a16:creationId xmlns:a16="http://schemas.microsoft.com/office/drawing/2014/main" id="{5CF5041B-E32B-54CB-3AC3-F3460314C6C3}"/>
              </a:ext>
            </a:extLst>
          </p:cNvPr>
          <p:cNvSpPr/>
          <p:nvPr/>
        </p:nvSpPr>
        <p:spPr>
          <a:xfrm flipH="1">
            <a:off x="6091553" y="2914137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4" name="Ellipszis 33">
            <a:extLst>
              <a:ext uri="{FF2B5EF4-FFF2-40B4-BE49-F238E27FC236}">
                <a16:creationId xmlns:a16="http://schemas.microsoft.com/office/drawing/2014/main" id="{37E5DFC2-70BC-7198-3337-97E86B68B947}"/>
              </a:ext>
            </a:extLst>
          </p:cNvPr>
          <p:cNvSpPr/>
          <p:nvPr/>
        </p:nvSpPr>
        <p:spPr>
          <a:xfrm flipH="1">
            <a:off x="7425789" y="2901324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Nyíl: szalag, balra mutató 34">
            <a:extLst>
              <a:ext uri="{FF2B5EF4-FFF2-40B4-BE49-F238E27FC236}">
                <a16:creationId xmlns:a16="http://schemas.microsoft.com/office/drawing/2014/main" id="{EE2BE5EA-8925-618F-8790-18019B159C56}"/>
              </a:ext>
            </a:extLst>
          </p:cNvPr>
          <p:cNvSpPr/>
          <p:nvPr/>
        </p:nvSpPr>
        <p:spPr>
          <a:xfrm rot="16200000">
            <a:off x="7393611" y="2714011"/>
            <a:ext cx="243855" cy="438922"/>
          </a:xfrm>
          <a:prstGeom prst="curvedLeft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ln>
                <a:solidFill>
                  <a:schemeClr val="tx2">
                    <a:lumMod val="50000"/>
                    <a:lumOff val="50000"/>
                  </a:schemeClr>
                </a:solidFill>
              </a:ln>
              <a:solidFill>
                <a:srgbClr val="00B0F0"/>
              </a:solidFill>
            </a:endParaRPr>
          </a:p>
        </p:txBody>
      </p:sp>
      <p:sp>
        <p:nvSpPr>
          <p:cNvPr id="37" name="Szövegdoboz 36">
            <a:extLst>
              <a:ext uri="{FF2B5EF4-FFF2-40B4-BE49-F238E27FC236}">
                <a16:creationId xmlns:a16="http://schemas.microsoft.com/office/drawing/2014/main" id="{DC3DAD25-3E37-4FB2-5264-3D0BFEF89845}"/>
              </a:ext>
            </a:extLst>
          </p:cNvPr>
          <p:cNvSpPr txBox="1"/>
          <p:nvPr/>
        </p:nvSpPr>
        <p:spPr>
          <a:xfrm>
            <a:off x="535259" y="4462806"/>
            <a:ext cx="239945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Üres térrész</a:t>
            </a:r>
          </a:p>
          <a:p>
            <a:pPr algn="ctr"/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kettősforgása</a:t>
            </a:r>
          </a:p>
          <a:p>
            <a:pPr algn="ctr"/>
            <a:r>
              <a:rPr lang="hu-HU" sz="2800" dirty="0" err="1">
                <a:solidFill>
                  <a:srgbClr val="FF0000"/>
                </a:solidFill>
                <a:latin typeface="Times New Roman" panose="02020603050405020304" pitchFamily="18" charset="0"/>
              </a:rPr>
              <a:t>A’la</a:t>
            </a:r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 Rocky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38" name="Szövegdoboz 37">
            <a:extLst>
              <a:ext uri="{FF2B5EF4-FFF2-40B4-BE49-F238E27FC236}">
                <a16:creationId xmlns:a16="http://schemas.microsoft.com/office/drawing/2014/main" id="{2AE4ABCD-0495-5F34-8D8A-0A326EFFF491}"/>
              </a:ext>
            </a:extLst>
          </p:cNvPr>
          <p:cNvSpPr txBox="1"/>
          <p:nvPr/>
        </p:nvSpPr>
        <p:spPr>
          <a:xfrm>
            <a:off x="3107469" y="4459092"/>
            <a:ext cx="28998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Gömb tömeg</a:t>
            </a:r>
          </a:p>
          <a:p>
            <a:pPr algn="ctr"/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kettős-pörgése </a:t>
            </a:r>
            <a:r>
              <a:rPr lang="hu-HU" sz="2800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Marhaság</a:t>
            </a:r>
            <a:endParaRPr lang="hu-HU" sz="2800" i="1" dirty="0">
              <a:solidFill>
                <a:srgbClr val="FF0000"/>
              </a:solidFill>
            </a:endParaRPr>
          </a:p>
        </p:txBody>
      </p:sp>
      <p:sp>
        <p:nvSpPr>
          <p:cNvPr id="39" name="Szövegdoboz 38">
            <a:extLst>
              <a:ext uri="{FF2B5EF4-FFF2-40B4-BE49-F238E27FC236}">
                <a16:creationId xmlns:a16="http://schemas.microsoft.com/office/drawing/2014/main" id="{C95AA94B-04C3-DE78-EFC6-833377338F2E}"/>
              </a:ext>
            </a:extLst>
          </p:cNvPr>
          <p:cNvSpPr txBox="1"/>
          <p:nvPr/>
        </p:nvSpPr>
        <p:spPr>
          <a:xfrm>
            <a:off x="5951712" y="4466529"/>
            <a:ext cx="312749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Tömeg </a:t>
            </a:r>
            <a:r>
              <a:rPr lang="hu-HU" sz="28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orbitáció</a:t>
            </a: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pPr algn="ctr"/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perdület</a:t>
            </a:r>
            <a:r>
              <a:rPr lang="hu-HU" sz="28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-körüli </a:t>
            </a:r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keringés (Nap-Föld)</a:t>
            </a:r>
            <a:endParaRPr lang="hu-HU" sz="2800" dirty="0"/>
          </a:p>
        </p:txBody>
      </p:sp>
      <p:sp>
        <p:nvSpPr>
          <p:cNvPr id="40" name="Szövegdoboz 39">
            <a:extLst>
              <a:ext uri="{FF2B5EF4-FFF2-40B4-BE49-F238E27FC236}">
                <a16:creationId xmlns:a16="http://schemas.microsoft.com/office/drawing/2014/main" id="{E19C8469-8C9E-E625-9C99-92F96FF78647}"/>
              </a:ext>
            </a:extLst>
          </p:cNvPr>
          <p:cNvSpPr txBox="1"/>
          <p:nvPr/>
        </p:nvSpPr>
        <p:spPr>
          <a:xfrm>
            <a:off x="8873846" y="4462815"/>
            <a:ext cx="322235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Két (v. több?)</a:t>
            </a:r>
          </a:p>
          <a:p>
            <a:pPr algn="ctr"/>
            <a:r>
              <a:rPr lang="hu-HU" sz="28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tömegpont keringés</a:t>
            </a:r>
          </a:p>
          <a:p>
            <a:pPr algn="ctr"/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Duplaparittya:</a:t>
            </a:r>
          </a:p>
          <a:p>
            <a:pPr algn="ctr"/>
            <a:r>
              <a:rPr lang="hu-HU" sz="2800" dirty="0">
                <a:solidFill>
                  <a:srgbClr val="FF0000"/>
                </a:solidFill>
                <a:latin typeface="Times New Roman" panose="02020603050405020304" pitchFamily="18" charset="0"/>
              </a:rPr>
              <a:t>egyszerű vizsgálni</a:t>
            </a:r>
            <a:endParaRPr lang="hu-HU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35776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17F737-6C46-5C33-5C6A-5E77C552F8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>
            <a:extLst>
              <a:ext uri="{FF2B5EF4-FFF2-40B4-BE49-F238E27FC236}">
                <a16:creationId xmlns:a16="http://schemas.microsoft.com/office/drawing/2014/main" id="{4C2F9723-E5CC-6949-56D1-ADD3ADFB22C8}"/>
              </a:ext>
            </a:extLst>
          </p:cNvPr>
          <p:cNvSpPr>
            <a:spLocks/>
          </p:cNvSpPr>
          <p:nvPr/>
        </p:nvSpPr>
        <p:spPr>
          <a:xfrm>
            <a:off x="3370616" y="1363455"/>
            <a:ext cx="5193514" cy="501503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3EEDC5F8-6992-685B-7B98-25BC7407D8AE}"/>
              </a:ext>
            </a:extLst>
          </p:cNvPr>
          <p:cNvSpPr>
            <a:spLocks/>
          </p:cNvSpPr>
          <p:nvPr/>
        </p:nvSpPr>
        <p:spPr>
          <a:xfrm>
            <a:off x="3379325" y="3332094"/>
            <a:ext cx="5193514" cy="949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01D7DEA4-DE82-3646-C30F-CBDA59D8E727}"/>
              </a:ext>
            </a:extLst>
          </p:cNvPr>
          <p:cNvSpPr>
            <a:spLocks/>
          </p:cNvSpPr>
          <p:nvPr/>
        </p:nvSpPr>
        <p:spPr>
          <a:xfrm flipH="1">
            <a:off x="6218223" y="3190160"/>
            <a:ext cx="300971" cy="283863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AE0AD59E-F4F0-9395-4539-306831FDF0C5}"/>
              </a:ext>
            </a:extLst>
          </p:cNvPr>
          <p:cNvSpPr>
            <a:spLocks/>
          </p:cNvSpPr>
          <p:nvPr/>
        </p:nvSpPr>
        <p:spPr>
          <a:xfrm flipH="1">
            <a:off x="3201037" y="3661656"/>
            <a:ext cx="300971" cy="2838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EAD9B78D-1A84-8E99-DAE1-0CA0C3EEB0B3}"/>
              </a:ext>
            </a:extLst>
          </p:cNvPr>
          <p:cNvSpPr>
            <a:spLocks/>
          </p:cNvSpPr>
          <p:nvPr/>
        </p:nvSpPr>
        <p:spPr>
          <a:xfrm>
            <a:off x="5673509" y="4173269"/>
            <a:ext cx="519350" cy="20618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Nyíl: jobbra mutató 6">
            <a:extLst>
              <a:ext uri="{FF2B5EF4-FFF2-40B4-BE49-F238E27FC236}">
                <a16:creationId xmlns:a16="http://schemas.microsoft.com/office/drawing/2014/main" id="{1EC1B522-3E33-B306-9C09-93FBA0E12061}"/>
              </a:ext>
            </a:extLst>
          </p:cNvPr>
          <p:cNvSpPr>
            <a:spLocks/>
          </p:cNvSpPr>
          <p:nvPr/>
        </p:nvSpPr>
        <p:spPr>
          <a:xfrm rot="5400000">
            <a:off x="6129588" y="3686049"/>
            <a:ext cx="515951" cy="20754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7C29C562-DCFA-A275-0F2D-58A32937ACA4}"/>
              </a:ext>
            </a:extLst>
          </p:cNvPr>
          <p:cNvSpPr>
            <a:spLocks/>
          </p:cNvSpPr>
          <p:nvPr/>
        </p:nvSpPr>
        <p:spPr>
          <a:xfrm rot="5400000">
            <a:off x="3406391" y="3392489"/>
            <a:ext cx="5015033" cy="956969"/>
          </a:xfrm>
          <a:prstGeom prst="ellipse">
            <a:avLst/>
          </a:prstGeom>
          <a:noFill/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063DE817-091F-FCF8-0429-14EB8950A47B}"/>
              </a:ext>
            </a:extLst>
          </p:cNvPr>
          <p:cNvCxnSpPr>
            <a:cxnSpLocks/>
          </p:cNvCxnSpPr>
          <p:nvPr/>
        </p:nvCxnSpPr>
        <p:spPr>
          <a:xfrm flipH="1">
            <a:off x="3351522" y="3797948"/>
            <a:ext cx="2584861" cy="1679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35E9E9F6-639E-2ECD-9207-25F85DE80E04}"/>
              </a:ext>
            </a:extLst>
          </p:cNvPr>
          <p:cNvSpPr txBox="1">
            <a:spLocks/>
          </p:cNvSpPr>
          <p:nvPr/>
        </p:nvSpPr>
        <p:spPr>
          <a:xfrm>
            <a:off x="4055179" y="3251743"/>
            <a:ext cx="72004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3200" b="1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endParaRPr lang="hu-HU" sz="3200" baseline="-25000" dirty="0"/>
          </a:p>
        </p:txBody>
      </p:sp>
      <p:sp>
        <p:nvSpPr>
          <p:cNvPr id="13" name="Szövegdoboz 12">
            <a:extLst>
              <a:ext uri="{FF2B5EF4-FFF2-40B4-BE49-F238E27FC236}">
                <a16:creationId xmlns:a16="http://schemas.microsoft.com/office/drawing/2014/main" id="{BD7D5082-98EE-5B5F-8DB5-AB5452A6B2A3}"/>
              </a:ext>
            </a:extLst>
          </p:cNvPr>
          <p:cNvSpPr txBox="1">
            <a:spLocks/>
          </p:cNvSpPr>
          <p:nvPr/>
        </p:nvSpPr>
        <p:spPr>
          <a:xfrm>
            <a:off x="3156433" y="366842"/>
            <a:ext cx="550806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4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4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u-HU" sz="4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44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½*</a:t>
            </a:r>
            <a:r>
              <a:rPr lang="hu-HU" sz="4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44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44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4400" b="1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hu-HU" sz="4400" dirty="0">
              <a:solidFill>
                <a:srgbClr val="FF0000"/>
              </a:solidFill>
            </a:endParaRPr>
          </a:p>
        </p:txBody>
      </p:sp>
      <p:sp>
        <p:nvSpPr>
          <p:cNvPr id="8" name="Szövegdoboz 7">
            <a:extLst>
              <a:ext uri="{FF2B5EF4-FFF2-40B4-BE49-F238E27FC236}">
                <a16:creationId xmlns:a16="http://schemas.microsoft.com/office/drawing/2014/main" id="{C507600C-2EFB-C721-B039-B99477285501}"/>
              </a:ext>
            </a:extLst>
          </p:cNvPr>
          <p:cNvSpPr txBox="1">
            <a:spLocks/>
          </p:cNvSpPr>
          <p:nvPr/>
        </p:nvSpPr>
        <p:spPr>
          <a:xfrm>
            <a:off x="498729" y="1154861"/>
            <a:ext cx="3292298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Két, egymásra </a:t>
            </a:r>
          </a:p>
          <a:p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merőleges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pálya és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pályasík,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mint a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földi </a:t>
            </a:r>
          </a:p>
          <a:p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equator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</a:t>
            </a:r>
          </a:p>
          <a:p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meridian</a:t>
            </a:r>
            <a:endParaRPr lang="hu-HU" sz="3200" dirty="0">
              <a:solidFill>
                <a:srgbClr val="FF0000"/>
              </a:solidFill>
            </a:endParaRPr>
          </a:p>
        </p:txBody>
      </p:sp>
      <p:sp>
        <p:nvSpPr>
          <p:cNvPr id="9" name="Szövegdoboz 8">
            <a:extLst>
              <a:ext uri="{FF2B5EF4-FFF2-40B4-BE49-F238E27FC236}">
                <a16:creationId xmlns:a16="http://schemas.microsoft.com/office/drawing/2014/main" id="{D675705E-2575-1AAE-E8BD-9A095621F517}"/>
              </a:ext>
            </a:extLst>
          </p:cNvPr>
          <p:cNvSpPr txBox="1"/>
          <p:nvPr/>
        </p:nvSpPr>
        <p:spPr>
          <a:xfrm>
            <a:off x="9021339" y="1695738"/>
            <a:ext cx="2275559" cy="38164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lefoglalt</a:t>
            </a:r>
          </a:p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tér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térfogata:</a:t>
            </a:r>
          </a:p>
          <a:p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4/3 * r</a:t>
            </a:r>
            <a:r>
              <a:rPr lang="hu-HU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pt-BR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π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hu-HU" dirty="0"/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24B2C1A3-BDEB-36DB-DBF1-373D516ED73D}"/>
              </a:ext>
            </a:extLst>
          </p:cNvPr>
          <p:cNvSpPr txBox="1"/>
          <p:nvPr/>
        </p:nvSpPr>
        <p:spPr>
          <a:xfrm>
            <a:off x="2557462" y="3804404"/>
            <a:ext cx="9172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28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endParaRPr lang="hu-HU" sz="2800" dirty="0"/>
          </a:p>
        </p:txBody>
      </p: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75A3C14C-083D-1442-722D-18C6AD951B08}"/>
              </a:ext>
            </a:extLst>
          </p:cNvPr>
          <p:cNvSpPr txBox="1"/>
          <p:nvPr/>
        </p:nvSpPr>
        <p:spPr>
          <a:xfrm>
            <a:off x="6436042" y="2848094"/>
            <a:ext cx="91725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2800" b="1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endParaRPr lang="hu-HU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988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0774936-72EC-35DC-138C-4F8B340AB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DAB17AB-1F18-7AA9-63AC-D65A449EC4E8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B81A9AB-E286-9DA1-1C0A-0B248C6B5ABE}"/>
              </a:ext>
            </a:extLst>
          </p:cNvPr>
          <p:cNvSpPr txBox="1">
            <a:spLocks/>
          </p:cNvSpPr>
          <p:nvPr/>
        </p:nvSpPr>
        <p:spPr>
          <a:xfrm>
            <a:off x="263952" y="378991"/>
            <a:ext cx="11623248" cy="6278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Rocky + a töltés-dimenzió alapján: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tételezem, hogy az elektron 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belső történése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fénysebességű kettőskeringéssel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modellezhető.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DE! Az én feltételezésemben nem azért 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„c” </a:t>
            </a:r>
            <a:r>
              <a:rPr lang="hu-HU" sz="3200" b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sebességű a 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kettőskeringés, mert a fénysebesség egy fizikai állandó!</a:t>
            </a:r>
            <a:endParaRPr lang="hu-HU" sz="3200" b="1" dirty="0">
              <a:solidFill>
                <a:srgbClr val="0000FF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Fordítva: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azért „c” sebességű, mert a „c” öröklött! </a:t>
            </a:r>
            <a:r>
              <a:rPr lang="hu-HU" sz="3200" b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étezik az 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elektron-pozitron párból 2 gamma-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foton-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annihiláció, sőt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létezik, a 2 fotonból elektron-pozitron átváltozás, a kreáció is,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és tudjuk, hogy</a:t>
            </a:r>
            <a:r>
              <a:rPr lang="hu-HU" sz="3200" b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FOTON, a fény sebessége éppen „c”. </a:t>
            </a:r>
          </a:p>
          <a:p>
            <a:pPr algn="ctr">
              <a:spcAft>
                <a:spcPts val="600"/>
              </a:spcAft>
            </a:pP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Megj.: A kvantumelektrodinamika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QED elmélete összekapcsolja </a:t>
            </a:r>
          </a:p>
          <a:p>
            <a:pPr algn="ctr">
              <a:spcAft>
                <a:spcPts val="600"/>
              </a:spcAf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elektron-foton párt,  a foton impulzusa az elektronból ered, </a:t>
            </a:r>
          </a:p>
          <a:p>
            <a:pPr algn="ctr">
              <a:spcAft>
                <a:spcPts val="600"/>
              </a:spcAft>
            </a:pP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 virtuális fotonra is szüksége van… </a:t>
            </a:r>
            <a:endParaRPr lang="hu-HU" sz="3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71504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32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3A582F4-D93D-EDC2-8EC4-BB0576191CD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91127" y="104396"/>
            <a:ext cx="10889673" cy="63709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Közbevetőleg: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Az annihiláció legegyszerűbb esete: „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mikor egy elektron és részecskepárja, a pozitron találkozik, „kioltják, megsemmisítik” egymást, akkor E = 2*mc</a:t>
            </a:r>
            <a:r>
              <a:rPr lang="hu-HU" sz="32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2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összes energiájuk 2 foton formájában </a:t>
            </a:r>
            <a:r>
              <a:rPr lang="hu-HU" sz="3200" b="1" i="1" strike="sng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távozik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?” 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Talán pontosabb, hogy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megváltozik a szerkezete, átalakulva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tovább működik</a:t>
            </a:r>
          </a:p>
          <a:p>
            <a:pPr algn="ctr"/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Antal írja, hogy: </a:t>
            </a:r>
          </a:p>
          <a:p>
            <a:pPr algn="ctr"/>
            <a:r>
              <a:rPr lang="hu-HU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„Az annihiláció fordított folyamata is létezik, például </a:t>
            </a:r>
          </a:p>
          <a:p>
            <a:pPr algn="ctr"/>
            <a:r>
              <a:rPr lang="hu-HU" sz="32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nagy energiájú fotonok töltött objektumokkal való kölcsönhatása kiválthatja elektron-pozitron párok képződését.”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Sajnos nem találkoztam azzal a kérdéssel a fizikában: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Hogyan működhet együtt az elektron-pozitron pár,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annak érdekében, hogy  együttesen fotonként viselkedjenek?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88739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3144AC6-2EC0-E98B-C2B8-2359F6C6B3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ktum 2">
            <a:extLst>
              <a:ext uri="{FF2B5EF4-FFF2-40B4-BE49-F238E27FC236}">
                <a16:creationId xmlns:a16="http://schemas.microsoft.com/office/drawing/2014/main" id="{43EF4951-6C1C-5B11-FE80-98EF37FDB7B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8182" y="331470"/>
          <a:ext cx="10086066" cy="62636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72640" imgH="5572285" progId="Excel.Sheet.12">
                  <p:embed/>
                </p:oleObj>
              </mc:Choice>
              <mc:Fallback>
                <p:oleObj name="Worksheet" r:id="rId2" imgW="8972640" imgH="5572285" progId="Excel.Sheet.12">
                  <p:embed/>
                  <p:pic>
                    <p:nvPicPr>
                      <p:cNvPr id="3" name="Objektum 2">
                        <a:extLst>
                          <a:ext uri="{FF2B5EF4-FFF2-40B4-BE49-F238E27FC236}">
                            <a16:creationId xmlns:a16="http://schemas.microsoft.com/office/drawing/2014/main" id="{87CEF1AA-460C-ED7B-8EE9-18C74FA73AF2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108182" y="331470"/>
                        <a:ext cx="10086066" cy="62636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29779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F95069A-10BE-C5F8-FFFE-D70BBE6F2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AB47E4F2-5A0E-CB15-2F05-EC0DE7185972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C586FE9-8EE3-C6F1-497D-FB282ECD8B55}"/>
              </a:ext>
            </a:extLst>
          </p:cNvPr>
          <p:cNvSpPr txBox="1">
            <a:spLocks/>
          </p:cNvSpPr>
          <p:nvPr/>
        </p:nvSpPr>
        <p:spPr>
          <a:xfrm>
            <a:off x="286258" y="0"/>
            <a:ext cx="11623248" cy="62809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6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 ISMERT, MÉRT PARAMÉTEREI: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 nyugalmi (rest, invariáns) tömege</a:t>
            </a:r>
            <a:r>
              <a:rPr lang="hu-H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</a:p>
          <a:p>
            <a:pPr algn="ctr">
              <a:spcAft>
                <a:spcPts val="600"/>
              </a:spcAft>
            </a:pP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9,1093837*10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−31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hu-HU" sz="3200" b="1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kg</a:t>
            </a:r>
            <a:r>
              <a:rPr lang="hu-H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u-HU" sz="3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 nyugalmi energiája</a:t>
            </a:r>
            <a:r>
              <a:rPr lang="hu-H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hu-HU" sz="3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8,1871043*10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−14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Joule</a:t>
            </a:r>
          </a:p>
          <a:p>
            <a:pPr algn="ctr">
              <a:spcAft>
                <a:spcPts val="600"/>
              </a:spcAft>
            </a:pP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8,1871043*10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−14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* (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3*10</a:t>
            </a:r>
            <a:r>
              <a:rPr lang="hu-HU" sz="3200" b="1" baseline="30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9,1093837*10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−31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kg</a:t>
            </a:r>
          </a:p>
          <a:p>
            <a:pPr algn="ctr">
              <a:spcAft>
                <a:spcPts val="600"/>
              </a:spcAft>
            </a:pPr>
            <a:endParaRPr lang="hu-H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hu-HU" sz="3200" b="1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1eV = 1,602176634*10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−19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Joule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= 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1,602176634*10</a:t>
            </a:r>
            <a:r>
              <a:rPr lang="hu-HU" sz="32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−19</a:t>
            </a: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Coulomb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elektronok bizonyára nőneműek, nagyon kiszámíthatatlanok!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77477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35D78C-7F13-D85F-9DA2-1DBAA2DC0F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3F667DA1-8B07-9398-8157-4EBF52C5BF76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E9806622-412D-06B0-DFFB-2F02F65C0CB3}"/>
              </a:ext>
            </a:extLst>
          </p:cNvPr>
          <p:cNvSpPr txBox="1">
            <a:spLocks/>
          </p:cNvSpPr>
          <p:nvPr/>
        </p:nvSpPr>
        <p:spPr>
          <a:xfrm>
            <a:off x="286258" y="251460"/>
            <a:ext cx="11623248" cy="60190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NEWTONI SZÁMÍTÁS 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 MÉRT PARAMÉTERÉBŐL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 2. energiája?! 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em! Az alacsony Volt-</a:t>
            </a:r>
            <a:r>
              <a:rPr lang="hu-HU" sz="2800" b="1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</a:t>
            </a: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mért energiája!</a:t>
            </a:r>
          </a:p>
          <a:p>
            <a:pPr algn="ctr">
              <a:spcAft>
                <a:spcPts val="600"/>
              </a:spcAft>
            </a:pPr>
            <a:r>
              <a:rPr lang="hu-HU" sz="2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hu-HU" sz="28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1eV = 1,602176*10</a:t>
            </a:r>
            <a:r>
              <a:rPr lang="hu-HU" sz="28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−19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Joule, </a:t>
            </a:r>
            <a:r>
              <a:rPr lang="hu-HU" sz="28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 nem Volt</a:t>
            </a:r>
          </a:p>
          <a:p>
            <a:pPr algn="ctr">
              <a:spcAft>
                <a:spcPts val="600"/>
              </a:spcAft>
            </a:pPr>
            <a:r>
              <a:rPr lang="hu-HU" sz="3600" b="1" dirty="0" err="1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baseline="-25000" dirty="0" err="1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28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2800" b="1" dirty="0" err="1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hu-HU" sz="2800" b="1" baseline="-25000" dirty="0" err="1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28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/v</a:t>
            </a:r>
            <a:r>
              <a:rPr lang="hu-HU" sz="2800" b="1" baseline="-25000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2800" b="1" baseline="30000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hu-HU" sz="2800" b="1" dirty="0">
                <a:solidFill>
                  <a:srgbClr val="0000FF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1,602176*10</a:t>
            </a:r>
            <a:r>
              <a:rPr lang="hu-HU" sz="2800" b="1" baseline="30000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−19</a:t>
            </a:r>
            <a:r>
              <a:rPr lang="hu-HU" sz="28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* </a:t>
            </a:r>
            <a:r>
              <a:rPr lang="hu-HU" sz="2800" b="1" dirty="0">
                <a:solidFill>
                  <a:srgbClr val="00B0F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(3*10</a:t>
            </a:r>
            <a:r>
              <a:rPr lang="hu-HU" sz="2800" b="1" baseline="30000" dirty="0">
                <a:solidFill>
                  <a:srgbClr val="00B0F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hu-HU" sz="2800" b="1" dirty="0">
                <a:solidFill>
                  <a:srgbClr val="00B0F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2800" b="1" baseline="30000" dirty="0">
                <a:solidFill>
                  <a:srgbClr val="00B0F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-2</a:t>
            </a:r>
            <a:r>
              <a:rPr lang="hu-HU" sz="2800" b="1" dirty="0">
                <a:solidFill>
                  <a:srgbClr val="00B0F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1,782662*10</a:t>
            </a:r>
            <a:r>
              <a:rPr lang="hu-HU" sz="3600" b="1" baseline="30000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−36</a:t>
            </a: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 kg</a:t>
            </a:r>
          </a:p>
          <a:p>
            <a:pPr algn="ctr">
              <a:spcAft>
                <a:spcPts val="600"/>
              </a:spcAft>
            </a:pP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hu-HU" sz="28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2800" b="1" i="1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2800" b="1" i="1" baseline="-2500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2800" b="1" i="1" baseline="-25000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sz="28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forgási </a:t>
            </a:r>
            <a:r>
              <a:rPr lang="hu-HU" sz="28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28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kvivalens </a:t>
            </a:r>
            <a:r>
              <a:rPr lang="hu-HU" sz="2800" b="1" i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2800" b="1" i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lemi tömeg, erre mondják, hogy fiktív tömeg…</a:t>
            </a:r>
          </a:p>
          <a:p>
            <a:pPr algn="ctr">
              <a:spcAft>
                <a:spcPts val="600"/>
              </a:spcAft>
            </a:pPr>
            <a:r>
              <a:rPr lang="hu-HU" sz="28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mérés során tapasztalt ENERGIAVÁLTOZÁSBÓL kiszámítva, </a:t>
            </a:r>
          </a:p>
          <a:p>
            <a:pPr algn="ctr">
              <a:spcAft>
                <a:spcPts val="600"/>
              </a:spcAft>
            </a:pPr>
            <a:r>
              <a:rPr lang="hu-HU" sz="2800" b="1" cap="all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nem</a:t>
            </a:r>
            <a:r>
              <a:rPr lang="hu-HU" sz="2800" b="1" cap="all" dirty="0">
                <a:solidFill>
                  <a:srgbClr val="00B0F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pedig a </a:t>
            </a:r>
            <a:r>
              <a:rPr lang="hu-HU" sz="2800" b="1" cap="all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2800" b="1" cap="all" dirty="0">
                <a:solidFill>
                  <a:srgbClr val="00B0F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ömeg-energia </a:t>
            </a:r>
            <a:r>
              <a:rPr lang="hu-HU" sz="28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= mc</a:t>
            </a:r>
            <a:r>
              <a:rPr lang="hu-HU" sz="2800" b="1" baseline="30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28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00B0F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ekvivalenciából: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Azért jogos  így számolni, mert a 3D keringés megfeleltethető a 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súlyponti tömeg 2D-s keringésének, tehát legalább is arányos!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elektron belső </a:t>
            </a:r>
            <a:r>
              <a:rPr lang="hu-HU" sz="3200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össztömege, ha egyszerű 2D parittya lenne.</a:t>
            </a:r>
          </a:p>
        </p:txBody>
      </p:sp>
    </p:spTree>
    <p:extLst>
      <p:ext uri="{BB962C8B-B14F-4D97-AF65-F5344CB8AC3E}">
        <p14:creationId xmlns:p14="http://schemas.microsoft.com/office/powerpoint/2010/main" val="17844274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47E201-0AA0-4C5B-AFA5-5AF01B631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59B21318-A50F-3A30-6EF6-349EFAD233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A1DF7AAB-8FFC-B410-BF2F-D920DB667F9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4376" y="351283"/>
            <a:ext cx="11623248" cy="598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valódi belső parittya-össztömeg, amely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c-vel kering.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Ezt megmutatja a Lorentz tényező is: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Lorentz faktorral 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visszafelé számolva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belső kerületi sebesség</a:t>
            </a:r>
            <a:endParaRPr lang="hu-HU" sz="16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γ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* (1- (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einv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-1/2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</a:t>
            </a:r>
          </a:p>
          <a:p>
            <a:pPr algn="ctr">
              <a:spcAft>
                <a:spcPts val="800"/>
              </a:spcAft>
            </a:pPr>
            <a:endParaRPr lang="hu-HU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3*10</a:t>
            </a:r>
            <a:r>
              <a:rPr lang="hu-HU" sz="32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*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(1-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1,78267*10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-36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/ 9,1094*10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−31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)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32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-1/2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m/sec = </a:t>
            </a:r>
          </a:p>
          <a:p>
            <a:pPr algn="ctr">
              <a:spcAft>
                <a:spcPts val="800"/>
              </a:spcAft>
            </a:pPr>
            <a:endParaRPr lang="hu-HU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3*10</a:t>
            </a:r>
            <a:r>
              <a:rPr lang="hu-HU" sz="3200" b="1" i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* (1-(1,957*10</a:t>
            </a:r>
            <a:r>
              <a:rPr lang="hu-HU" sz="32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-6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))</a:t>
            </a:r>
            <a:r>
              <a:rPr lang="hu-HU" sz="3200" b="1" i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-1/2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299.999.999,99943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m/sec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ehát az </a:t>
            </a:r>
            <a:r>
              <a:rPr lang="hu-HU" sz="3200" b="1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200" b="1" baseline="-250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r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elativisztikusan megnöve</a:t>
            </a:r>
            <a:r>
              <a:rPr lang="hu-HU" sz="3200" b="1" dirty="0">
                <a:solidFill>
                  <a:srgbClr val="0000FF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kedet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 </a:t>
            </a:r>
            <a:r>
              <a:rPr lang="hu-HU" sz="3200" b="1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tömeg.</a:t>
            </a:r>
          </a:p>
          <a:p>
            <a:pPr algn="ctr">
              <a:spcAft>
                <a:spcPts val="800"/>
              </a:spcAft>
            </a:pPr>
            <a:endParaRPr lang="hu-HU" sz="1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280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Csak azért számoltunk kereken c = 3*10</a:t>
            </a:r>
            <a:r>
              <a:rPr lang="hu-HU" sz="2800" baseline="3000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hu-HU" sz="2800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m/sec sebességgel, mert így jobban érzékelhető a kereken hat nagységrendnyi tömegnövekedés pontossága. </a:t>
            </a:r>
          </a:p>
        </p:txBody>
      </p:sp>
    </p:spTree>
    <p:extLst>
      <p:ext uri="{BB962C8B-B14F-4D97-AF65-F5344CB8AC3E}">
        <p14:creationId xmlns:p14="http://schemas.microsoft.com/office/powerpoint/2010/main" val="6390496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DB6E7AA-B1C7-3939-2EA8-EADEE5BB6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60212F94-4721-34BC-CBEF-17BB98029C9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732517672"/>
              </p:ext>
            </p:extLst>
          </p:nvPr>
        </p:nvGraphicFramePr>
        <p:xfrm>
          <a:off x="958977" y="334537"/>
          <a:ext cx="10253133" cy="620007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15520" imgH="5391061" progId="Excel.Sheet.12">
                  <p:embed/>
                </p:oleObj>
              </mc:Choice>
              <mc:Fallback>
                <p:oleObj name="Worksheet" r:id="rId2" imgW="8915520" imgH="539106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58977" y="334537"/>
                        <a:ext cx="10253133" cy="620007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469459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BD053666-BC80-AC0A-6F6E-72767606AF6B}"/>
              </a:ext>
            </a:extLst>
          </p:cNvPr>
          <p:cNvSpPr txBox="1"/>
          <p:nvPr/>
        </p:nvSpPr>
        <p:spPr>
          <a:xfrm>
            <a:off x="591015" y="379143"/>
            <a:ext cx="10760926" cy="56857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Kiemelem: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Itt nincs szó arról,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hogy a tömeg átalakult volna energiává!</a:t>
            </a:r>
            <a:endParaRPr lang="hu-HU" sz="36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Csupán arról van szó, hogy a modellben,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amennyiben a duplakeringés belső sebessége, </a:t>
            </a:r>
            <a:r>
              <a:rPr lang="hu-HU" sz="36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6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akkor mennyi a dupla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keringésben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tárolt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perdület-energiát létrehozó összes </a:t>
            </a:r>
            <a:r>
              <a:rPr lang="hu-HU" sz="36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600" b="1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tömeg.</a:t>
            </a: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 fordítva merült fel a kérdés!</a:t>
            </a:r>
          </a:p>
        </p:txBody>
      </p:sp>
    </p:spTree>
    <p:extLst>
      <p:ext uri="{BB962C8B-B14F-4D97-AF65-F5344CB8AC3E}">
        <p14:creationId xmlns:p14="http://schemas.microsoft.com/office/powerpoint/2010/main" val="1489051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8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884F95-71FF-D5EA-1C40-153E8B552F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BBEB2CC-D879-EC4B-AEFA-74E1897D97A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1A4A7192-F21E-393F-B8AA-62F645C4815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84376" y="351283"/>
            <a:ext cx="1162324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Mindebből úgy tűnik, hogy a </a:t>
            </a:r>
            <a:r>
              <a:rPr lang="hu-HU" sz="3200" b="1" dirty="0" err="1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baseline="-25000" dirty="0" err="1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baseline="30000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≈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B05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illetve</a:t>
            </a:r>
            <a:r>
              <a:rPr lang="hu-HU" sz="3200" b="1" dirty="0">
                <a:solidFill>
                  <a:srgbClr val="00B05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 err="1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baseline="-25000" dirty="0" err="1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baseline="30000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 err="1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lim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B05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hu-HU" sz="3200" b="1" dirty="0">
                <a:solidFill>
                  <a:srgbClr val="0000FF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c fénysebesség egy egyensúlyi határérték!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Úgy fogható fel, hogy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„c”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azért jött létre, mert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létezik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és egy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magerő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ekkora sebességnél tartja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centrifugális?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egyensúlyi állapotban az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tömeget! Úgy látszik, hogy az energiát igen csekély mértékben növelő,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alacsony feszültség „nem látja”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kettőskeringésben jelentkező  relativisztikus tömegnövekedést, hiszen csupán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az 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-re hat, az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-re pedig nem hat.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forgástehetetlenség-tömeg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csak az igen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magas feszültségű gyorsítókban jelentkezik mérhetően!?</a:t>
            </a:r>
          </a:p>
        </p:txBody>
      </p:sp>
    </p:spTree>
    <p:extLst>
      <p:ext uri="{BB962C8B-B14F-4D97-AF65-F5344CB8AC3E}">
        <p14:creationId xmlns:p14="http://schemas.microsoft.com/office/powerpoint/2010/main" val="27206586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44C93C02-682E-A4B6-FAF4-11E29EEC0600}"/>
              </a:ext>
            </a:extLst>
          </p:cNvPr>
          <p:cNvSpPr txBox="1"/>
          <p:nvPr/>
        </p:nvSpPr>
        <p:spPr>
          <a:xfrm>
            <a:off x="446049" y="323385"/>
            <a:ext cx="11363091" cy="6021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 stabilizálja a  pályán igen nagy sebességgel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keringő </a:t>
            </a:r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tömegeket? 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gravitáció gyenge erő, de a 2db </a:t>
            </a:r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tömeget egymás felé vonzó erő, a feltehetően nagyon kicsi távolságból,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mégis elegendő lehet a két tömegpontot a gömbtérből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szétrepítő centrifugális erő ellentételezésére.</a:t>
            </a:r>
            <a:endParaRPr lang="hu-HU" sz="32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 ez az erő-ellentételezés bekövetkezik, akkor nyilvánvalóan akkora keringési „r” sugárnál következik be, amekkoránál az </a:t>
            </a:r>
          </a:p>
          <a:p>
            <a:pPr algn="ctr">
              <a:spcAft>
                <a:spcPts val="200"/>
              </a:spcAft>
            </a:pP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centrifugális erő megegyezik az 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hu-HU" sz="3200" b="1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gravitációs erővel,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és ez a sugár kiszámítható, habár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inkább az erős magerő stabilizál…</a:t>
            </a:r>
            <a:endParaRPr lang="hu-HU" sz="3200" dirty="0">
              <a:effectLst/>
              <a:highlight>
                <a:srgbClr val="00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hu-HU" sz="18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hu-H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22123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>
            <a:extLst>
              <a:ext uri="{FF2B5EF4-FFF2-40B4-BE49-F238E27FC236}">
                <a16:creationId xmlns:a16="http://schemas.microsoft.com/office/drawing/2014/main" id="{B3A76653-7782-A60A-3C7D-1C53441D00A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5712728"/>
              </p:ext>
            </p:extLst>
          </p:nvPr>
        </p:nvGraphicFramePr>
        <p:xfrm>
          <a:off x="615771" y="1036948"/>
          <a:ext cx="10956928" cy="477938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315200" imgH="3190893" progId="Excel.Sheet.12">
                  <p:embed/>
                </p:oleObj>
              </mc:Choice>
              <mc:Fallback>
                <p:oleObj name="Worksheet" r:id="rId2" imgW="7315200" imgH="3190893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5771" y="1036948"/>
                        <a:ext cx="10956928" cy="477938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51721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AA54552-0B15-C5C2-FD0E-A9DD3A4C74C6}"/>
              </a:ext>
            </a:extLst>
          </p:cNvPr>
          <p:cNvSpPr txBox="1"/>
          <p:nvPr/>
        </p:nvSpPr>
        <p:spPr>
          <a:xfrm>
            <a:off x="289933" y="256481"/>
            <a:ext cx="11608418" cy="61570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MODELL ALAPJÁN TEHÁT LÉTEZHET EGY OLYAN </a:t>
            </a:r>
            <a:endParaRPr lang="hu-H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600" b="1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½*</a:t>
            </a:r>
            <a:r>
              <a:rPr lang="hu-HU" sz="36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ELEMI KVANTUM EGYSÉGTÖMEG,</a:t>
            </a:r>
            <a:endParaRPr lang="hu-HU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AMELYBŐL KETTŐNEK AZ EGYMÁSRA MERŐLEGES,</a:t>
            </a: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EGYKÖZÉPPONTÚ,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3D DUPLA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KERINGÉSE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ALAKÍTJA KI </a:t>
            </a:r>
            <a:endParaRPr lang="hu-H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KERINGÉSÉT STABILIZÁLÓ,</a:t>
            </a:r>
            <a:endParaRPr lang="hu-HU" sz="32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HATÁRSEBESSÉGKÉNT,  </a:t>
            </a:r>
            <a:endParaRPr lang="hu-HU" sz="32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TERMÉSZETBEN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MÉRHETŐ  „c”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FÉNYSEBESSÉGET.</a:t>
            </a:r>
          </a:p>
          <a:p>
            <a:pPr algn="ctr">
              <a:spcAft>
                <a:spcPts val="1600"/>
              </a:spcAft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„c” az ELEKTRON BELSŐ TERÉBEN JÖN</a:t>
            </a:r>
            <a:r>
              <a:rPr lang="hu-HU" sz="36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LÉTRE !</a:t>
            </a:r>
            <a:endParaRPr lang="hu-HU" sz="3600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929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7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150" fill="hold">
                                          <p:stCondLst>
                                            <p:cond delay="1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15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15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15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zis 3">
            <a:extLst>
              <a:ext uri="{FF2B5EF4-FFF2-40B4-BE49-F238E27FC236}">
                <a16:creationId xmlns:a16="http://schemas.microsoft.com/office/drawing/2014/main" id="{FDF291D8-8C0C-2674-CADC-7C9C63E2F169}"/>
              </a:ext>
            </a:extLst>
          </p:cNvPr>
          <p:cNvSpPr/>
          <p:nvPr/>
        </p:nvSpPr>
        <p:spPr>
          <a:xfrm>
            <a:off x="370945" y="52712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D88877D8-4958-CC1E-B91E-974F999AC2D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79654" y="158136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71EB3BBD-5E76-2EAE-432E-0CBEB80C9EC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95172" y="158640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7902296E-254A-8B23-C622-442E5A9D82B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853904" y="1508146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83AD30F9-1179-DFD0-E1D3-ED7D202D357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01726" y="1754811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DB09B6C5-83C2-7FB5-1BAA-BB55E794543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67761" y="202169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F78C41CF-1887-CBD4-C71E-CB50C9B3FB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1811172" y="176673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9FC82032-37E0-FCDB-6D92-C5D42E1F68E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89822" y="526168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DD4E9952-C705-7D4B-1810-433665CAAE7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84779" y="158136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4BDCBBA4-C5F7-2CD2-E22F-7BEA82D27A5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319347" y="158640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80290F79-CAF5-8E21-56DF-701DAC8B9B2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548475" y="3076787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FB268C8E-7147-FA65-9AD8-B634BB0DCD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306154" y="199316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Nyíl: jobbra mutató 14">
            <a:extLst>
              <a:ext uri="{FF2B5EF4-FFF2-40B4-BE49-F238E27FC236}">
                <a16:creationId xmlns:a16="http://schemas.microsoft.com/office/drawing/2014/main" id="{52414357-E9FF-663D-7166-90DA88DD49F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91936" y="202169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Nyíl: jobbra mutató 15">
            <a:extLst>
              <a:ext uri="{FF2B5EF4-FFF2-40B4-BE49-F238E27FC236}">
                <a16:creationId xmlns:a16="http://schemas.microsoft.com/office/drawing/2014/main" id="{16B97BDC-3495-24D6-2E12-6ADAFDBF0E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4735347" y="176673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E4FD5839-AB6A-D104-CE5B-43463D6E61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89904" y="52712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D6CD3B04-F22A-81B5-B54B-6E5129654E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89904" y="157183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773AEFE0-BD5C-CFF7-F3B4-2389F566B43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6205422" y="158630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0" name="Ellipszis 19">
            <a:extLst>
              <a:ext uri="{FF2B5EF4-FFF2-40B4-BE49-F238E27FC236}">
                <a16:creationId xmlns:a16="http://schemas.microsoft.com/office/drawing/2014/main" id="{A3234B53-333E-3ED3-57AC-8A7ABAE0458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7194346" y="1984168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>
            <a:extLst>
              <a:ext uri="{FF2B5EF4-FFF2-40B4-BE49-F238E27FC236}">
                <a16:creationId xmlns:a16="http://schemas.microsoft.com/office/drawing/2014/main" id="{FEF3A23A-B0D7-C3B4-5EFE-A5E0B7AE07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8801391" y="1745286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Nyíl: jobbra mutató 21">
            <a:extLst>
              <a:ext uri="{FF2B5EF4-FFF2-40B4-BE49-F238E27FC236}">
                <a16:creationId xmlns:a16="http://schemas.microsoft.com/office/drawing/2014/main" id="{0C1BD216-D3A1-AF8F-CCF7-A176328501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378011" y="201216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Nyíl: jobbra mutató 22">
            <a:extLst>
              <a:ext uri="{FF2B5EF4-FFF2-40B4-BE49-F238E27FC236}">
                <a16:creationId xmlns:a16="http://schemas.microsoft.com/office/drawing/2014/main" id="{E379FEA9-0A6E-7837-5968-BBBC100DFA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7621422" y="175720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Ellipszis 23">
            <a:extLst>
              <a:ext uri="{FF2B5EF4-FFF2-40B4-BE49-F238E27FC236}">
                <a16:creationId xmlns:a16="http://schemas.microsoft.com/office/drawing/2014/main" id="{F8CFD209-1185-8276-147A-B07794D8A9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85504" y="52712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Ellipszis 24">
            <a:extLst>
              <a:ext uri="{FF2B5EF4-FFF2-40B4-BE49-F238E27FC236}">
                <a16:creationId xmlns:a16="http://schemas.microsoft.com/office/drawing/2014/main" id="{B380CDEB-649D-DB1D-7024-A0006E38332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85504" y="157183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Ellipszis 25">
            <a:extLst>
              <a:ext uri="{FF2B5EF4-FFF2-40B4-BE49-F238E27FC236}">
                <a16:creationId xmlns:a16="http://schemas.microsoft.com/office/drawing/2014/main" id="{850BC62C-E1D2-A244-8943-BDFB84F200F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120072" y="158630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Ellipszis 26">
            <a:extLst>
              <a:ext uri="{FF2B5EF4-FFF2-40B4-BE49-F238E27FC236}">
                <a16:creationId xmlns:a16="http://schemas.microsoft.com/office/drawing/2014/main" id="{6E2CDF2D-7484-3D3F-683E-A72C6E8332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349200" y="470270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Ellipszis 27">
            <a:extLst>
              <a:ext uri="{FF2B5EF4-FFF2-40B4-BE49-F238E27FC236}">
                <a16:creationId xmlns:a16="http://schemas.microsoft.com/office/drawing/2014/main" id="{546B76A7-55D5-4122-90B7-A4D32F32B0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592614" y="1497855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Nyíl: jobbra mutató 28">
            <a:extLst>
              <a:ext uri="{FF2B5EF4-FFF2-40B4-BE49-F238E27FC236}">
                <a16:creationId xmlns:a16="http://schemas.microsoft.com/office/drawing/2014/main" id="{15FC4D0C-8F53-D5CD-CCCF-72B2689F02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292661" y="201216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Nyíl: jobbra mutató 29">
            <a:extLst>
              <a:ext uri="{FF2B5EF4-FFF2-40B4-BE49-F238E27FC236}">
                <a16:creationId xmlns:a16="http://schemas.microsoft.com/office/drawing/2014/main" id="{50CE90A0-A641-06B5-752F-A5A34163F86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10536072" y="175720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208207A7-4C19-B959-F21F-AEA00224949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185" y="369704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 dirty="0"/>
          </a:p>
        </p:txBody>
      </p:sp>
      <p:sp>
        <p:nvSpPr>
          <p:cNvPr id="31" name="Ellipszis 30">
            <a:extLst>
              <a:ext uri="{FF2B5EF4-FFF2-40B4-BE49-F238E27FC236}">
                <a16:creationId xmlns:a16="http://schemas.microsoft.com/office/drawing/2014/main" id="{42EFDD38-4162-793A-0BCF-0DCE226A260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4894" y="475128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071964CA-1016-6199-08ED-9798C25623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410412" y="475632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4" name="Nyíl: jobbra mutató 33">
            <a:extLst>
              <a:ext uri="{FF2B5EF4-FFF2-40B4-BE49-F238E27FC236}">
                <a16:creationId xmlns:a16="http://schemas.microsoft.com/office/drawing/2014/main" id="{C3283DAD-1F96-DED7-EE7B-CD2B0703B8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94431" y="519161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5" name="Nyíl: jobbra mutató 34">
            <a:extLst>
              <a:ext uri="{FF2B5EF4-FFF2-40B4-BE49-F238E27FC236}">
                <a16:creationId xmlns:a16="http://schemas.microsoft.com/office/drawing/2014/main" id="{287C13C3-DD6B-5C4F-CE3F-88310A1E90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826412" y="494808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6" name="Ellipszis 35">
            <a:extLst>
              <a:ext uri="{FF2B5EF4-FFF2-40B4-BE49-F238E27FC236}">
                <a16:creationId xmlns:a16="http://schemas.microsoft.com/office/drawing/2014/main" id="{A91A7AFC-F70F-7E40-A38C-151AE95946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0019" y="369704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7" name="Ellipszis 36">
            <a:extLst>
              <a:ext uri="{FF2B5EF4-FFF2-40B4-BE49-F238E27FC236}">
                <a16:creationId xmlns:a16="http://schemas.microsoft.com/office/drawing/2014/main" id="{64D283A0-13E6-7A76-2DB8-9743C2AA3C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0019" y="475128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8" name="Ellipszis 37">
            <a:extLst>
              <a:ext uri="{FF2B5EF4-FFF2-40B4-BE49-F238E27FC236}">
                <a16:creationId xmlns:a16="http://schemas.microsoft.com/office/drawing/2014/main" id="{C9E06B2C-1DAF-C946-D6EB-5A35FA3E8C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334587" y="475632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0" name="Ellipszis 39">
            <a:extLst>
              <a:ext uri="{FF2B5EF4-FFF2-40B4-BE49-F238E27FC236}">
                <a16:creationId xmlns:a16="http://schemas.microsoft.com/office/drawing/2014/main" id="{EE05F567-02E6-5BEE-EAB8-3A0F80E752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321394" y="516308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1" name="Nyíl: jobbra mutató 40">
            <a:extLst>
              <a:ext uri="{FF2B5EF4-FFF2-40B4-BE49-F238E27FC236}">
                <a16:creationId xmlns:a16="http://schemas.microsoft.com/office/drawing/2014/main" id="{0797F3BB-2052-B553-4808-EBD89CA1BB6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18606" y="519161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2" name="Nyíl: jobbra mutató 41">
            <a:extLst>
              <a:ext uri="{FF2B5EF4-FFF2-40B4-BE49-F238E27FC236}">
                <a16:creationId xmlns:a16="http://schemas.microsoft.com/office/drawing/2014/main" id="{240DE2B5-814A-E499-12C8-8BC2D5FFC4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4750587" y="494808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3" name="Ellipszis 42">
            <a:extLst>
              <a:ext uri="{FF2B5EF4-FFF2-40B4-BE49-F238E27FC236}">
                <a16:creationId xmlns:a16="http://schemas.microsoft.com/office/drawing/2014/main" id="{BCAE03A7-35F4-73A2-2F7F-3B6FF81B553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5144" y="369704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4" name="Ellipszis 43">
            <a:extLst>
              <a:ext uri="{FF2B5EF4-FFF2-40B4-BE49-F238E27FC236}">
                <a16:creationId xmlns:a16="http://schemas.microsoft.com/office/drawing/2014/main" id="{21A8F55B-D13B-74AD-4045-8E93EEF643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5144" y="474175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6" name="Ellipszis 45">
            <a:extLst>
              <a:ext uri="{FF2B5EF4-FFF2-40B4-BE49-F238E27FC236}">
                <a16:creationId xmlns:a16="http://schemas.microsoft.com/office/drawing/2014/main" id="{39847F5C-A9AD-4480-42A8-6E77C39B0D7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6220662" y="475622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8" name="Ellipszis 47">
            <a:extLst>
              <a:ext uri="{FF2B5EF4-FFF2-40B4-BE49-F238E27FC236}">
                <a16:creationId xmlns:a16="http://schemas.microsoft.com/office/drawing/2014/main" id="{18CC63C0-5821-6B5A-1534-A9EBE2D891E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8816631" y="4915206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9" name="Nyíl: jobbra mutató 48">
            <a:extLst>
              <a:ext uri="{FF2B5EF4-FFF2-40B4-BE49-F238E27FC236}">
                <a16:creationId xmlns:a16="http://schemas.microsoft.com/office/drawing/2014/main" id="{CE92C2A9-A948-FC65-699D-5BAA8D98227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04681" y="518208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0" name="Nyíl: jobbra mutató 49">
            <a:extLst>
              <a:ext uri="{FF2B5EF4-FFF2-40B4-BE49-F238E27FC236}">
                <a16:creationId xmlns:a16="http://schemas.microsoft.com/office/drawing/2014/main" id="{7D9FB9BF-3AF2-0D76-D4BC-7F68074D8C6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7636662" y="492712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1" name="Ellipszis 50">
            <a:extLst>
              <a:ext uri="{FF2B5EF4-FFF2-40B4-BE49-F238E27FC236}">
                <a16:creationId xmlns:a16="http://schemas.microsoft.com/office/drawing/2014/main" id="{EBC4E6A3-C955-BE8B-6415-AF26D2CCF58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00744" y="369704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4" name="Ellipszis 53">
            <a:extLst>
              <a:ext uri="{FF2B5EF4-FFF2-40B4-BE49-F238E27FC236}">
                <a16:creationId xmlns:a16="http://schemas.microsoft.com/office/drawing/2014/main" id="{3AF62703-32E3-E3A7-326C-DE6F11FEBF6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00744" y="474175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5" name="Ellipszis 54">
            <a:extLst>
              <a:ext uri="{FF2B5EF4-FFF2-40B4-BE49-F238E27FC236}">
                <a16:creationId xmlns:a16="http://schemas.microsoft.com/office/drawing/2014/main" id="{986757CC-5D6F-FEB8-9743-8D3CD5D1BCA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135312" y="475622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0" name="Ellipszis 59">
            <a:extLst>
              <a:ext uri="{FF2B5EF4-FFF2-40B4-BE49-F238E27FC236}">
                <a16:creationId xmlns:a16="http://schemas.microsoft.com/office/drawing/2014/main" id="{67624C71-EC6F-9A6C-498B-3DE01A845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607854" y="4667775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1" name="Nyíl: jobbra mutató 60">
            <a:extLst>
              <a:ext uri="{FF2B5EF4-FFF2-40B4-BE49-F238E27FC236}">
                <a16:creationId xmlns:a16="http://schemas.microsoft.com/office/drawing/2014/main" id="{0C4E9856-47F6-0CA8-DF01-02657162D65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19331" y="518208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2" name="Nyíl: jobbra mutató 61">
            <a:extLst>
              <a:ext uri="{FF2B5EF4-FFF2-40B4-BE49-F238E27FC236}">
                <a16:creationId xmlns:a16="http://schemas.microsoft.com/office/drawing/2014/main" id="{0BF0F714-831F-802E-EBBF-7F47E0376EF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0551312" y="492712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0" name="Ellipszis 69">
            <a:extLst>
              <a:ext uri="{FF2B5EF4-FFF2-40B4-BE49-F238E27FC236}">
                <a16:creationId xmlns:a16="http://schemas.microsoft.com/office/drawing/2014/main" id="{53529218-7A3A-03DE-D39F-8086A0DDF38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16966" y="4936161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DE8672D6-5642-E445-867B-E44B34F27A24}"/>
              </a:ext>
            </a:extLst>
          </p:cNvPr>
          <p:cNvSpPr txBox="1">
            <a:spLocks/>
          </p:cNvSpPr>
          <p:nvPr/>
        </p:nvSpPr>
        <p:spPr>
          <a:xfrm>
            <a:off x="3519870" y="113072"/>
            <a:ext cx="515577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 </a:t>
            </a:r>
          </a:p>
          <a:p>
            <a:pPr algn="ctr"/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E4567393-885D-DB1D-BE5E-2B1E23F26D7C}"/>
              </a:ext>
            </a:extLst>
          </p:cNvPr>
          <p:cNvSpPr txBox="1">
            <a:spLocks/>
          </p:cNvSpPr>
          <p:nvPr/>
        </p:nvSpPr>
        <p:spPr>
          <a:xfrm>
            <a:off x="2366424" y="3271185"/>
            <a:ext cx="742505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POZITRON </a:t>
            </a:r>
          </a:p>
          <a:p>
            <a:pPr algn="ctr"/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hu-HU" sz="2800" dirty="0">
              <a:solidFill>
                <a:srgbClr val="0000FF"/>
              </a:solidFill>
            </a:endParaRPr>
          </a:p>
        </p:txBody>
      </p:sp>
      <p:sp>
        <p:nvSpPr>
          <p:cNvPr id="74" name="Ellipszis 73">
            <a:extLst>
              <a:ext uri="{FF2B5EF4-FFF2-40B4-BE49-F238E27FC236}">
                <a16:creationId xmlns:a16="http://schemas.microsoft.com/office/drawing/2014/main" id="{6CD2FF33-242A-D34C-189E-8691401CA13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389046" y="5180180"/>
            <a:ext cx="155855" cy="14796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7" name="Ellipszis 76">
            <a:extLst>
              <a:ext uri="{FF2B5EF4-FFF2-40B4-BE49-F238E27FC236}">
                <a16:creationId xmlns:a16="http://schemas.microsoft.com/office/drawing/2014/main" id="{F7334B14-59D0-2D50-E99B-DAE50D35282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575148" y="6235815"/>
            <a:ext cx="155855" cy="14796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8" name="Ellipszis 77">
            <a:extLst>
              <a:ext uri="{FF2B5EF4-FFF2-40B4-BE49-F238E27FC236}">
                <a16:creationId xmlns:a16="http://schemas.microsoft.com/office/drawing/2014/main" id="{BCBCBC94-A8F9-8A11-64B5-7F64B4B9AE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7687233" y="4652973"/>
            <a:ext cx="155855" cy="14796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9" name="Ellipszis 78">
            <a:extLst>
              <a:ext uri="{FF2B5EF4-FFF2-40B4-BE49-F238E27FC236}">
                <a16:creationId xmlns:a16="http://schemas.microsoft.com/office/drawing/2014/main" id="{B38485D3-67EB-604B-13CC-C7AF8F174B4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356097" y="3632513"/>
            <a:ext cx="155855" cy="14796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76766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6D9CDD1-9B58-6E35-8496-FA3D7DC9F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zis 3">
            <a:extLst>
              <a:ext uri="{FF2B5EF4-FFF2-40B4-BE49-F238E27FC236}">
                <a16:creationId xmlns:a16="http://schemas.microsoft.com/office/drawing/2014/main" id="{6610C2D6-B6EB-7824-FB18-0B445F96E6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70945" y="52712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084E9248-DF8B-D5A6-F46E-970575E07EA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79654" y="158136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3F1E3640-3D05-F4D9-D275-383751005B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853904" y="1508146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E9D1FB07-AFF4-8B38-0D79-FB31989E818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01726" y="1754811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57DD0F5E-FFF7-A60B-9A3C-96EA5032D0F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67761" y="202169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A6AE6F0A-CAA3-0AA3-B10F-05B3C9D25E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1811172" y="176673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7CD50E65-0368-E4DE-7F7F-07AB2E41DE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89822" y="526168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4B8DE194-E980-DDB5-BD90-DA703868A9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84779" y="158136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0636C64E-658A-DD8C-FCA5-097409CD42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319347" y="158640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FE672514-0CCF-83A9-D22D-C0CAE341250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548475" y="3076787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CB5FBFE7-8C4A-A4E3-8B36-EAB9F4EA57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306154" y="199316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Nyíl: jobbra mutató 14">
            <a:extLst>
              <a:ext uri="{FF2B5EF4-FFF2-40B4-BE49-F238E27FC236}">
                <a16:creationId xmlns:a16="http://schemas.microsoft.com/office/drawing/2014/main" id="{1341247C-9800-698E-0668-DA59FA5A54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91936" y="202169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Nyíl: jobbra mutató 15">
            <a:extLst>
              <a:ext uri="{FF2B5EF4-FFF2-40B4-BE49-F238E27FC236}">
                <a16:creationId xmlns:a16="http://schemas.microsoft.com/office/drawing/2014/main" id="{73CB227B-0085-620C-1310-BB8CEBF4572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4735347" y="176673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43B4FA42-D3BE-CEEE-EB68-BF3C700046F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89904" y="52712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D2E3E8B9-4FA4-8192-1B30-16A7F9CD38D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89904" y="157183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74DC91A0-29A9-FB33-B0CA-DDD3F7ECDFD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6205422" y="158630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0" name="Ellipszis 19">
            <a:extLst>
              <a:ext uri="{FF2B5EF4-FFF2-40B4-BE49-F238E27FC236}">
                <a16:creationId xmlns:a16="http://schemas.microsoft.com/office/drawing/2014/main" id="{E31AC77C-FBEF-5E64-8A29-3CA8DABF4B7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7194346" y="1984168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>
            <a:extLst>
              <a:ext uri="{FF2B5EF4-FFF2-40B4-BE49-F238E27FC236}">
                <a16:creationId xmlns:a16="http://schemas.microsoft.com/office/drawing/2014/main" id="{967C8200-07A0-B4CA-47DE-1A79A06E0BF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8801391" y="1745286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Nyíl: jobbra mutató 21">
            <a:extLst>
              <a:ext uri="{FF2B5EF4-FFF2-40B4-BE49-F238E27FC236}">
                <a16:creationId xmlns:a16="http://schemas.microsoft.com/office/drawing/2014/main" id="{3F62BB78-F270-616D-EDB5-B3EC5DF6E0B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378011" y="201216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Nyíl: jobbra mutató 22">
            <a:extLst>
              <a:ext uri="{FF2B5EF4-FFF2-40B4-BE49-F238E27FC236}">
                <a16:creationId xmlns:a16="http://schemas.microsoft.com/office/drawing/2014/main" id="{5F6938D1-A2CE-D637-C1C1-DB40690A77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7621422" y="175720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Ellipszis 23">
            <a:extLst>
              <a:ext uri="{FF2B5EF4-FFF2-40B4-BE49-F238E27FC236}">
                <a16:creationId xmlns:a16="http://schemas.microsoft.com/office/drawing/2014/main" id="{C51853BA-BE5E-863B-5600-F1DF6C1A89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85504" y="52712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Ellipszis 24">
            <a:extLst>
              <a:ext uri="{FF2B5EF4-FFF2-40B4-BE49-F238E27FC236}">
                <a16:creationId xmlns:a16="http://schemas.microsoft.com/office/drawing/2014/main" id="{41B80C58-31BF-FC2A-E9A0-0C5DB6A327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85504" y="157183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Ellipszis 25">
            <a:extLst>
              <a:ext uri="{FF2B5EF4-FFF2-40B4-BE49-F238E27FC236}">
                <a16:creationId xmlns:a16="http://schemas.microsoft.com/office/drawing/2014/main" id="{3A62163C-3FAF-3DA6-51AC-087DCDB4667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120072" y="158630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Ellipszis 26">
            <a:extLst>
              <a:ext uri="{FF2B5EF4-FFF2-40B4-BE49-F238E27FC236}">
                <a16:creationId xmlns:a16="http://schemas.microsoft.com/office/drawing/2014/main" id="{EB6635DB-5560-AD1C-3A1D-934C861C3F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349200" y="470270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Ellipszis 27">
            <a:extLst>
              <a:ext uri="{FF2B5EF4-FFF2-40B4-BE49-F238E27FC236}">
                <a16:creationId xmlns:a16="http://schemas.microsoft.com/office/drawing/2014/main" id="{E7DB3937-7920-3015-C3EF-66EC639F77D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592614" y="1497855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Nyíl: jobbra mutató 28">
            <a:extLst>
              <a:ext uri="{FF2B5EF4-FFF2-40B4-BE49-F238E27FC236}">
                <a16:creationId xmlns:a16="http://schemas.microsoft.com/office/drawing/2014/main" id="{B21FC7EA-C56E-8C25-BE9C-5B1910F9365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292661" y="201216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Nyíl: jobbra mutató 29">
            <a:extLst>
              <a:ext uri="{FF2B5EF4-FFF2-40B4-BE49-F238E27FC236}">
                <a16:creationId xmlns:a16="http://schemas.microsoft.com/office/drawing/2014/main" id="{F9D65A82-B010-DCF9-537A-75419703B3D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10536072" y="175720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C3D5D409-ED13-52B6-ADF9-CF63469F77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185" y="369704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 dirty="0"/>
          </a:p>
        </p:txBody>
      </p:sp>
      <p:sp>
        <p:nvSpPr>
          <p:cNvPr id="31" name="Ellipszis 30">
            <a:extLst>
              <a:ext uri="{FF2B5EF4-FFF2-40B4-BE49-F238E27FC236}">
                <a16:creationId xmlns:a16="http://schemas.microsoft.com/office/drawing/2014/main" id="{300F4280-8CE9-00B1-AB68-275EB279D32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4894" y="475128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69827812-B9B6-E8D7-C9A4-F3D88495A7C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410412" y="475632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4" name="Nyíl: jobbra mutató 33">
            <a:extLst>
              <a:ext uri="{FF2B5EF4-FFF2-40B4-BE49-F238E27FC236}">
                <a16:creationId xmlns:a16="http://schemas.microsoft.com/office/drawing/2014/main" id="{EA6F8FE2-634B-14C0-5962-D7995724670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94431" y="519161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5" name="Nyíl: jobbra mutató 34">
            <a:extLst>
              <a:ext uri="{FF2B5EF4-FFF2-40B4-BE49-F238E27FC236}">
                <a16:creationId xmlns:a16="http://schemas.microsoft.com/office/drawing/2014/main" id="{CF3C3F99-E87E-D7D1-F4C9-362B246127A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826412" y="494808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6" name="Ellipszis 35">
            <a:extLst>
              <a:ext uri="{FF2B5EF4-FFF2-40B4-BE49-F238E27FC236}">
                <a16:creationId xmlns:a16="http://schemas.microsoft.com/office/drawing/2014/main" id="{4C2BC340-E473-8220-EFF9-42C14073B3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0019" y="369704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7" name="Ellipszis 36">
            <a:extLst>
              <a:ext uri="{FF2B5EF4-FFF2-40B4-BE49-F238E27FC236}">
                <a16:creationId xmlns:a16="http://schemas.microsoft.com/office/drawing/2014/main" id="{F74C04EC-2441-345D-EA25-AB894CA444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0019" y="475128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8" name="Ellipszis 37">
            <a:extLst>
              <a:ext uri="{FF2B5EF4-FFF2-40B4-BE49-F238E27FC236}">
                <a16:creationId xmlns:a16="http://schemas.microsoft.com/office/drawing/2014/main" id="{1666D435-9DDC-ABE6-54CE-AEF0C4053B7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334587" y="475632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0" name="Ellipszis 39">
            <a:extLst>
              <a:ext uri="{FF2B5EF4-FFF2-40B4-BE49-F238E27FC236}">
                <a16:creationId xmlns:a16="http://schemas.microsoft.com/office/drawing/2014/main" id="{6A926F89-59D7-DCCC-DD6D-DA9FCA63929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321394" y="516308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1" name="Nyíl: jobbra mutató 40">
            <a:extLst>
              <a:ext uri="{FF2B5EF4-FFF2-40B4-BE49-F238E27FC236}">
                <a16:creationId xmlns:a16="http://schemas.microsoft.com/office/drawing/2014/main" id="{B5102141-0514-F44D-3FC9-600E7CBA14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18606" y="519161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2" name="Nyíl: jobbra mutató 41">
            <a:extLst>
              <a:ext uri="{FF2B5EF4-FFF2-40B4-BE49-F238E27FC236}">
                <a16:creationId xmlns:a16="http://schemas.microsoft.com/office/drawing/2014/main" id="{DFF7BBE1-6AB5-5514-65BD-1F88BC22A27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4750587" y="494808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3" name="Ellipszis 42">
            <a:extLst>
              <a:ext uri="{FF2B5EF4-FFF2-40B4-BE49-F238E27FC236}">
                <a16:creationId xmlns:a16="http://schemas.microsoft.com/office/drawing/2014/main" id="{EA123BF8-F777-7EBD-DDB8-1E01489439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5144" y="369704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4" name="Ellipszis 43">
            <a:extLst>
              <a:ext uri="{FF2B5EF4-FFF2-40B4-BE49-F238E27FC236}">
                <a16:creationId xmlns:a16="http://schemas.microsoft.com/office/drawing/2014/main" id="{06505FA0-6B6C-A12F-68D4-52A1CBE5521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5144" y="474175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6" name="Ellipszis 45">
            <a:extLst>
              <a:ext uri="{FF2B5EF4-FFF2-40B4-BE49-F238E27FC236}">
                <a16:creationId xmlns:a16="http://schemas.microsoft.com/office/drawing/2014/main" id="{D437FAC0-207E-C52F-75BB-2ABD14E9411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6220662" y="475622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8" name="Ellipszis 47">
            <a:extLst>
              <a:ext uri="{FF2B5EF4-FFF2-40B4-BE49-F238E27FC236}">
                <a16:creationId xmlns:a16="http://schemas.microsoft.com/office/drawing/2014/main" id="{B647E347-EF8E-B7C8-1FB1-C93CDE48CED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8816631" y="4915206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9" name="Nyíl: jobbra mutató 48">
            <a:extLst>
              <a:ext uri="{FF2B5EF4-FFF2-40B4-BE49-F238E27FC236}">
                <a16:creationId xmlns:a16="http://schemas.microsoft.com/office/drawing/2014/main" id="{6CBBC6B3-EC28-407C-0173-75BAADC5AB6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04681" y="518208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0" name="Nyíl: jobbra mutató 49">
            <a:extLst>
              <a:ext uri="{FF2B5EF4-FFF2-40B4-BE49-F238E27FC236}">
                <a16:creationId xmlns:a16="http://schemas.microsoft.com/office/drawing/2014/main" id="{C3C19BF6-EB58-00AF-8802-0AB5CA95F50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7636662" y="492712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1" name="Ellipszis 50">
            <a:extLst>
              <a:ext uri="{FF2B5EF4-FFF2-40B4-BE49-F238E27FC236}">
                <a16:creationId xmlns:a16="http://schemas.microsoft.com/office/drawing/2014/main" id="{6D17635B-F766-EFD0-6F1F-B62C1548BC9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00744" y="3697043"/>
            <a:ext cx="2689415" cy="2614112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4" name="Ellipszis 53">
            <a:extLst>
              <a:ext uri="{FF2B5EF4-FFF2-40B4-BE49-F238E27FC236}">
                <a16:creationId xmlns:a16="http://schemas.microsoft.com/office/drawing/2014/main" id="{34B62D82-093A-CB20-418A-EDD042405EB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00744" y="474175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5" name="Ellipszis 54">
            <a:extLst>
              <a:ext uri="{FF2B5EF4-FFF2-40B4-BE49-F238E27FC236}">
                <a16:creationId xmlns:a16="http://schemas.microsoft.com/office/drawing/2014/main" id="{173F3EA9-C22E-D09E-A26D-3AAD601FA8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135312" y="475622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0" name="Ellipszis 59">
            <a:extLst>
              <a:ext uri="{FF2B5EF4-FFF2-40B4-BE49-F238E27FC236}">
                <a16:creationId xmlns:a16="http://schemas.microsoft.com/office/drawing/2014/main" id="{04CB8C76-15A9-A287-7CD3-3CDA4C8A2A1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607854" y="4667775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1" name="Nyíl: jobbra mutató 60">
            <a:extLst>
              <a:ext uri="{FF2B5EF4-FFF2-40B4-BE49-F238E27FC236}">
                <a16:creationId xmlns:a16="http://schemas.microsoft.com/office/drawing/2014/main" id="{B01E96C0-D3DE-9A1F-66FF-3BC94BF5791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19331" y="518208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2" name="Nyíl: jobbra mutató 61">
            <a:extLst>
              <a:ext uri="{FF2B5EF4-FFF2-40B4-BE49-F238E27FC236}">
                <a16:creationId xmlns:a16="http://schemas.microsoft.com/office/drawing/2014/main" id="{573FFFB9-E9DE-5C4F-539C-747110EB23A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0551312" y="492712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0" name="Ellipszis 69">
            <a:extLst>
              <a:ext uri="{FF2B5EF4-FFF2-40B4-BE49-F238E27FC236}">
                <a16:creationId xmlns:a16="http://schemas.microsoft.com/office/drawing/2014/main" id="{C0F08E1B-FBA6-1AC6-2577-9284CE555F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16966" y="4936161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9E195F81-4617-2501-DF28-BF783C68ED10}"/>
              </a:ext>
            </a:extLst>
          </p:cNvPr>
          <p:cNvSpPr txBox="1">
            <a:spLocks/>
          </p:cNvSpPr>
          <p:nvPr/>
        </p:nvSpPr>
        <p:spPr>
          <a:xfrm>
            <a:off x="3473625" y="101921"/>
            <a:ext cx="5190873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Jobbkéz ELEKTRON szabály </a:t>
            </a:r>
          </a:p>
          <a:p>
            <a:pPr algn="ctr"/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2F83FC12-29FB-F9E5-1254-350372F28D88}"/>
              </a:ext>
            </a:extLst>
          </p:cNvPr>
          <p:cNvSpPr txBox="1">
            <a:spLocks/>
          </p:cNvSpPr>
          <p:nvPr/>
        </p:nvSpPr>
        <p:spPr>
          <a:xfrm>
            <a:off x="1427665" y="3204101"/>
            <a:ext cx="9467078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Nem tükrözés, hanem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POZITRON, </a:t>
            </a:r>
            <a:r>
              <a:rPr lang="hu-HU" sz="28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kiralitás</a:t>
            </a:r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-szimmetria</a:t>
            </a:r>
          </a:p>
          <a:p>
            <a:pPr algn="ctr"/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 </a:t>
            </a:r>
            <a:endParaRPr lang="hu-HU" sz="2800" dirty="0">
              <a:solidFill>
                <a:srgbClr val="0000FF"/>
              </a:solidFill>
            </a:endParaRPr>
          </a:p>
        </p:txBody>
      </p:sp>
      <p:sp>
        <p:nvSpPr>
          <p:cNvPr id="74" name="Ellipszis 73">
            <a:extLst>
              <a:ext uri="{FF2B5EF4-FFF2-40B4-BE49-F238E27FC236}">
                <a16:creationId xmlns:a16="http://schemas.microsoft.com/office/drawing/2014/main" id="{0C4AAD91-FB59-C9E4-DCE5-E3D310CC0FB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389046" y="5170944"/>
            <a:ext cx="155855" cy="14796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7" name="Ellipszis 76">
            <a:extLst>
              <a:ext uri="{FF2B5EF4-FFF2-40B4-BE49-F238E27FC236}">
                <a16:creationId xmlns:a16="http://schemas.microsoft.com/office/drawing/2014/main" id="{200AA788-FE24-FB82-14C8-6A86E2E7FD8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575148" y="6235815"/>
            <a:ext cx="155855" cy="14796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8" name="Ellipszis 77">
            <a:extLst>
              <a:ext uri="{FF2B5EF4-FFF2-40B4-BE49-F238E27FC236}">
                <a16:creationId xmlns:a16="http://schemas.microsoft.com/office/drawing/2014/main" id="{8E0BD85C-B3AE-DC68-A6C3-F9E06ECBB9D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7687233" y="4652973"/>
            <a:ext cx="155855" cy="14796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9" name="Ellipszis 78">
            <a:extLst>
              <a:ext uri="{FF2B5EF4-FFF2-40B4-BE49-F238E27FC236}">
                <a16:creationId xmlns:a16="http://schemas.microsoft.com/office/drawing/2014/main" id="{97DE2B85-5576-1CDC-D40C-FBE569589F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356097" y="3632513"/>
            <a:ext cx="155855" cy="147965"/>
          </a:xfrm>
          <a:prstGeom prst="ellipse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3" name="Nyíl: felfelé mutató 32">
            <a:extLst>
              <a:ext uri="{FF2B5EF4-FFF2-40B4-BE49-F238E27FC236}">
                <a16:creationId xmlns:a16="http://schemas.microsoft.com/office/drawing/2014/main" id="{371270C9-30D5-1A25-2994-7EEDDC6AE9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624300" y="1234724"/>
            <a:ext cx="131728" cy="576218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9" name="Nyíl: felfelé mutató 38">
            <a:extLst>
              <a:ext uri="{FF2B5EF4-FFF2-40B4-BE49-F238E27FC236}">
                <a16:creationId xmlns:a16="http://schemas.microsoft.com/office/drawing/2014/main" id="{05A2EFAB-B075-C7CC-E121-3D19DDBF59C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 flipH="1">
            <a:off x="1332551" y="1509047"/>
            <a:ext cx="131728" cy="576218"/>
          </a:xfrm>
          <a:prstGeom prst="up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3" name="Nyíl: felfelé mutató 52">
            <a:extLst>
              <a:ext uri="{FF2B5EF4-FFF2-40B4-BE49-F238E27FC236}">
                <a16:creationId xmlns:a16="http://schemas.microsoft.com/office/drawing/2014/main" id="{23EF55AF-D4DB-BBFC-8FB0-4A3D77D4C7CC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639540" y="4404644"/>
            <a:ext cx="131728" cy="576218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6" name="Nyíl: felfelé mutató 55">
            <a:extLst>
              <a:ext uri="{FF2B5EF4-FFF2-40B4-BE49-F238E27FC236}">
                <a16:creationId xmlns:a16="http://schemas.microsoft.com/office/drawing/2014/main" id="{DA5DAAFA-0B12-D552-50D9-20BBA1B116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 flipH="1">
            <a:off x="1938916" y="4678967"/>
            <a:ext cx="131728" cy="576218"/>
          </a:xfrm>
          <a:prstGeom prst="up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3" name="Ellipszis 62">
            <a:extLst>
              <a:ext uri="{FF2B5EF4-FFF2-40B4-BE49-F238E27FC236}">
                <a16:creationId xmlns:a16="http://schemas.microsoft.com/office/drawing/2014/main" id="{BB708FD3-DD8A-CE77-86F5-D047E612D3B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119314" y="1612170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4" name="Ellipszis 63">
            <a:extLst>
              <a:ext uri="{FF2B5EF4-FFF2-40B4-BE49-F238E27FC236}">
                <a16:creationId xmlns:a16="http://schemas.microsoft.com/office/drawing/2014/main" id="{6804DC08-2BA4-CEA5-0536-81A8E22474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47559" y="2544231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5" name="Ellipszis 64">
            <a:extLst>
              <a:ext uri="{FF2B5EF4-FFF2-40B4-BE49-F238E27FC236}">
                <a16:creationId xmlns:a16="http://schemas.microsoft.com/office/drawing/2014/main" id="{C11A9978-6041-73AC-E514-91774738CA4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112231" y="1902776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6" name="Ellipszis 65">
            <a:extLst>
              <a:ext uri="{FF2B5EF4-FFF2-40B4-BE49-F238E27FC236}">
                <a16:creationId xmlns:a16="http://schemas.microsoft.com/office/drawing/2014/main" id="{62E23D99-11B2-B1B6-FFF0-415DE40EAE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490895" y="1019889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7" name="Ellipszis 66">
            <a:extLst>
              <a:ext uri="{FF2B5EF4-FFF2-40B4-BE49-F238E27FC236}">
                <a16:creationId xmlns:a16="http://schemas.microsoft.com/office/drawing/2014/main" id="{61F3EE7D-64B4-8D6B-4F8D-ADFAC52AB1E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99545" y="5082535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8" name="Ellipszis 67">
            <a:extLst>
              <a:ext uri="{FF2B5EF4-FFF2-40B4-BE49-F238E27FC236}">
                <a16:creationId xmlns:a16="http://schemas.microsoft.com/office/drawing/2014/main" id="{C6816EB7-0AB8-6D8D-9604-2F725029D2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40265" y="5706044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9" name="Ellipszis 68">
            <a:extLst>
              <a:ext uri="{FF2B5EF4-FFF2-40B4-BE49-F238E27FC236}">
                <a16:creationId xmlns:a16="http://schemas.microsoft.com/office/drawing/2014/main" id="{57993E9E-C0C7-CC08-EE41-A470018EE2D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8312615" y="4797717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1" name="Ellipszis 70">
            <a:extLst>
              <a:ext uri="{FF2B5EF4-FFF2-40B4-BE49-F238E27FC236}">
                <a16:creationId xmlns:a16="http://schemas.microsoft.com/office/drawing/2014/main" id="{F1AE059C-9454-7F34-24BC-931591F6B10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511952" y="4173738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039FDB37-01FE-7165-D178-8929B49532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95172" y="158640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5" name="Ellipszis 44">
            <a:extLst>
              <a:ext uri="{FF2B5EF4-FFF2-40B4-BE49-F238E27FC236}">
                <a16:creationId xmlns:a16="http://schemas.microsoft.com/office/drawing/2014/main" id="{6949121C-BF09-9513-D601-9CDB06D5000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8514666">
            <a:off x="837301" y="1263815"/>
            <a:ext cx="1803001" cy="120750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bg1"/>
              </a:solidFill>
            </a:endParaRPr>
          </a:p>
        </p:txBody>
      </p:sp>
      <p:sp>
        <p:nvSpPr>
          <p:cNvPr id="47" name="Ellipszis 46">
            <a:extLst>
              <a:ext uri="{FF2B5EF4-FFF2-40B4-BE49-F238E27FC236}">
                <a16:creationId xmlns:a16="http://schemas.microsoft.com/office/drawing/2014/main" id="{DC58ADCC-1F09-F314-BF51-36C840731BA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2371494">
            <a:off x="766515" y="4300750"/>
            <a:ext cx="1934459" cy="141581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bg1"/>
              </a:solidFill>
            </a:endParaRPr>
          </a:p>
        </p:txBody>
      </p:sp>
      <p:sp>
        <p:nvSpPr>
          <p:cNvPr id="52" name="Nyíl: felfelé mutató 51">
            <a:extLst>
              <a:ext uri="{FF2B5EF4-FFF2-40B4-BE49-F238E27FC236}">
                <a16:creationId xmlns:a16="http://schemas.microsoft.com/office/drawing/2014/main" id="{D0BE967C-2D8C-3905-BC1D-334B1986C925}"/>
              </a:ext>
            </a:extLst>
          </p:cNvPr>
          <p:cNvSpPr/>
          <p:nvPr/>
        </p:nvSpPr>
        <p:spPr>
          <a:xfrm rot="18847692" flipH="1">
            <a:off x="1343693" y="1165787"/>
            <a:ext cx="152043" cy="76922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7" name="Nyíl: felfelé mutató 56">
            <a:extLst>
              <a:ext uri="{FF2B5EF4-FFF2-40B4-BE49-F238E27FC236}">
                <a16:creationId xmlns:a16="http://schemas.microsoft.com/office/drawing/2014/main" id="{80A4D8E2-81B7-89F9-40A6-C45453A3F1C9}"/>
              </a:ext>
            </a:extLst>
          </p:cNvPr>
          <p:cNvSpPr/>
          <p:nvPr/>
        </p:nvSpPr>
        <p:spPr>
          <a:xfrm rot="2634140" flipH="1">
            <a:off x="1886388" y="4329010"/>
            <a:ext cx="152043" cy="769220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Szövegdoboz 57">
            <a:extLst>
              <a:ext uri="{FF2B5EF4-FFF2-40B4-BE49-F238E27FC236}">
                <a16:creationId xmlns:a16="http://schemas.microsoft.com/office/drawing/2014/main" id="{8FE1176A-F867-4CBC-3C8C-E6F2C9C2BCB2}"/>
              </a:ext>
            </a:extLst>
          </p:cNvPr>
          <p:cNvSpPr txBox="1">
            <a:spLocks/>
          </p:cNvSpPr>
          <p:nvPr/>
        </p:nvSpPr>
        <p:spPr>
          <a:xfrm>
            <a:off x="125730" y="6245217"/>
            <a:ext cx="1202055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kiralis „tükrözés” az eredményvektor tükrözése a vektorösszetevői síkjára</a:t>
            </a:r>
            <a:endParaRPr lang="hu-HU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23594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>
            <a:extLst>
              <a:ext uri="{FF2B5EF4-FFF2-40B4-BE49-F238E27FC236}">
                <a16:creationId xmlns:a16="http://schemas.microsoft.com/office/drawing/2014/main" id="{77654D19-B44E-5964-AAB1-2C5CD5C8823C}"/>
              </a:ext>
            </a:extLst>
          </p:cNvPr>
          <p:cNvSpPr>
            <a:spLocks/>
          </p:cNvSpPr>
          <p:nvPr/>
        </p:nvSpPr>
        <p:spPr>
          <a:xfrm>
            <a:off x="3499243" y="1233542"/>
            <a:ext cx="5193514" cy="501503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27BFA31A-346E-52AC-694C-B1685B343F6E}"/>
              </a:ext>
            </a:extLst>
          </p:cNvPr>
          <p:cNvSpPr>
            <a:spLocks/>
          </p:cNvSpPr>
          <p:nvPr/>
        </p:nvSpPr>
        <p:spPr>
          <a:xfrm>
            <a:off x="3499243" y="3198284"/>
            <a:ext cx="5193514" cy="949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A89C4C06-EB17-1738-F450-3CDE9F9FFAD3}"/>
              </a:ext>
            </a:extLst>
          </p:cNvPr>
          <p:cNvSpPr>
            <a:spLocks/>
          </p:cNvSpPr>
          <p:nvPr/>
        </p:nvSpPr>
        <p:spPr>
          <a:xfrm flipH="1">
            <a:off x="6407790" y="3056350"/>
            <a:ext cx="300971" cy="283863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F7FF673C-D731-6199-15F1-B333583E965B}"/>
              </a:ext>
            </a:extLst>
          </p:cNvPr>
          <p:cNvSpPr>
            <a:spLocks/>
          </p:cNvSpPr>
          <p:nvPr/>
        </p:nvSpPr>
        <p:spPr>
          <a:xfrm flipH="1">
            <a:off x="3346000" y="3527846"/>
            <a:ext cx="300971" cy="2838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2BB6DA90-2559-D49F-286F-4AA879E808DB}"/>
              </a:ext>
            </a:extLst>
          </p:cNvPr>
          <p:cNvSpPr>
            <a:spLocks/>
          </p:cNvSpPr>
          <p:nvPr/>
        </p:nvSpPr>
        <p:spPr>
          <a:xfrm>
            <a:off x="5673509" y="4039459"/>
            <a:ext cx="519350" cy="20618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Nyíl: jobbra mutató 6">
            <a:extLst>
              <a:ext uri="{FF2B5EF4-FFF2-40B4-BE49-F238E27FC236}">
                <a16:creationId xmlns:a16="http://schemas.microsoft.com/office/drawing/2014/main" id="{0D13BB89-F986-7BB8-6B51-BF794E22EAB5}"/>
              </a:ext>
            </a:extLst>
          </p:cNvPr>
          <p:cNvSpPr>
            <a:spLocks/>
          </p:cNvSpPr>
          <p:nvPr/>
        </p:nvSpPr>
        <p:spPr>
          <a:xfrm rot="5400000">
            <a:off x="6322603" y="3552239"/>
            <a:ext cx="515951" cy="20754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Nyíl: felfelé mutató 7">
            <a:extLst>
              <a:ext uri="{FF2B5EF4-FFF2-40B4-BE49-F238E27FC236}">
                <a16:creationId xmlns:a16="http://schemas.microsoft.com/office/drawing/2014/main" id="{04A65AC5-2849-77AD-F098-282177593E18}"/>
              </a:ext>
            </a:extLst>
          </p:cNvPr>
          <p:cNvSpPr>
            <a:spLocks/>
          </p:cNvSpPr>
          <p:nvPr/>
        </p:nvSpPr>
        <p:spPr>
          <a:xfrm flipH="1">
            <a:off x="5950958" y="2550567"/>
            <a:ext cx="254379" cy="1105443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felfelé mutató 8">
            <a:extLst>
              <a:ext uri="{FF2B5EF4-FFF2-40B4-BE49-F238E27FC236}">
                <a16:creationId xmlns:a16="http://schemas.microsoft.com/office/drawing/2014/main" id="{A3ED6002-9400-7524-8508-879051C7F07D}"/>
              </a:ext>
            </a:extLst>
          </p:cNvPr>
          <p:cNvSpPr>
            <a:spLocks/>
          </p:cNvSpPr>
          <p:nvPr/>
        </p:nvSpPr>
        <p:spPr>
          <a:xfrm rot="16200000" flipH="1">
            <a:off x="5398624" y="3118922"/>
            <a:ext cx="252713" cy="1112731"/>
          </a:xfrm>
          <a:prstGeom prst="up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EC09F508-B6DB-548E-1055-E2297C3C68A8}"/>
              </a:ext>
            </a:extLst>
          </p:cNvPr>
          <p:cNvSpPr>
            <a:spLocks/>
          </p:cNvSpPr>
          <p:nvPr/>
        </p:nvSpPr>
        <p:spPr>
          <a:xfrm>
            <a:off x="4764353" y="3313456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D430D392-65F6-FEA6-FB3D-2D3B22B0C31A}"/>
              </a:ext>
            </a:extLst>
          </p:cNvPr>
          <p:cNvSpPr>
            <a:spLocks/>
          </p:cNvSpPr>
          <p:nvPr/>
        </p:nvSpPr>
        <p:spPr>
          <a:xfrm rot="5400000">
            <a:off x="3588484" y="3258679"/>
            <a:ext cx="5015033" cy="95696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77229CC0-5063-16D9-97CF-D8E581E09B4F}"/>
              </a:ext>
            </a:extLst>
          </p:cNvPr>
          <p:cNvSpPr>
            <a:spLocks/>
          </p:cNvSpPr>
          <p:nvPr/>
        </p:nvSpPr>
        <p:spPr>
          <a:xfrm>
            <a:off x="5565769" y="5017586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76064ACD-8BEF-0A64-E525-9B8EE92481A5}"/>
              </a:ext>
            </a:extLst>
          </p:cNvPr>
          <p:cNvSpPr>
            <a:spLocks/>
          </p:cNvSpPr>
          <p:nvPr/>
        </p:nvSpPr>
        <p:spPr>
          <a:xfrm>
            <a:off x="7058364" y="2260256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10FE6846-89B1-4398-25CD-674DDDBFDFA8}"/>
              </a:ext>
            </a:extLst>
          </p:cNvPr>
          <p:cNvSpPr>
            <a:spLocks/>
          </p:cNvSpPr>
          <p:nvPr/>
        </p:nvSpPr>
        <p:spPr>
          <a:xfrm>
            <a:off x="6992691" y="3814987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Ellipszis 26">
            <a:extLst>
              <a:ext uri="{FF2B5EF4-FFF2-40B4-BE49-F238E27FC236}">
                <a16:creationId xmlns:a16="http://schemas.microsoft.com/office/drawing/2014/main" id="{09BFFFBD-73E6-32CB-3ABB-FE4B9A025D5F}"/>
              </a:ext>
            </a:extLst>
          </p:cNvPr>
          <p:cNvSpPr>
            <a:spLocks/>
          </p:cNvSpPr>
          <p:nvPr/>
        </p:nvSpPr>
        <p:spPr>
          <a:xfrm rot="18423124">
            <a:off x="4313261" y="2550558"/>
            <a:ext cx="3423709" cy="215798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bg1"/>
              </a:solidFill>
            </a:endParaRP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1D9B4A65-DECD-8ECE-0F7B-64D3DC65CEBD}"/>
              </a:ext>
            </a:extLst>
          </p:cNvPr>
          <p:cNvSpPr txBox="1">
            <a:spLocks/>
          </p:cNvSpPr>
          <p:nvPr/>
        </p:nvSpPr>
        <p:spPr>
          <a:xfrm>
            <a:off x="722648" y="168089"/>
            <a:ext cx="10796562" cy="1405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r/2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½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r*2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0,7071*r,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kvázi 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hu-HU" sz="3200" b="1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sugárral kering”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súlypontban egyesetett 2*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PIX</a:t>
            </a:r>
            <a:endParaRPr lang="hu-HU" sz="3200" baseline="-25000" dirty="0"/>
          </a:p>
          <a:p>
            <a:endParaRPr lang="hu-HU" sz="3200" baseline="-25000" dirty="0"/>
          </a:p>
        </p:txBody>
      </p:sp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74F701A0-73C9-BACD-494C-578FD6185F7B}"/>
              </a:ext>
            </a:extLst>
          </p:cNvPr>
          <p:cNvCxnSpPr>
            <a:cxnSpLocks/>
          </p:cNvCxnSpPr>
          <p:nvPr/>
        </p:nvCxnSpPr>
        <p:spPr>
          <a:xfrm flipH="1">
            <a:off x="3499243" y="3664138"/>
            <a:ext cx="2437140" cy="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Egyenes összekötő nyíllal 37">
            <a:extLst>
              <a:ext uri="{FF2B5EF4-FFF2-40B4-BE49-F238E27FC236}">
                <a16:creationId xmlns:a16="http://schemas.microsoft.com/office/drawing/2014/main" id="{48D83D17-6C05-07EB-F5D0-057119A0802C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5814332" y="3675288"/>
            <a:ext cx="267014" cy="1440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3875D0B3-AFFF-54DD-8A03-7BB4A0AA6FE6}"/>
              </a:ext>
            </a:extLst>
          </p:cNvPr>
          <p:cNvSpPr txBox="1">
            <a:spLocks/>
          </p:cNvSpPr>
          <p:nvPr/>
        </p:nvSpPr>
        <p:spPr>
          <a:xfrm>
            <a:off x="5767966" y="4225640"/>
            <a:ext cx="474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24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hu-HU" sz="240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3C505C28-A9FC-3857-D9D3-72B3DA6A2873}"/>
              </a:ext>
            </a:extLst>
          </p:cNvPr>
          <p:cNvSpPr txBox="1">
            <a:spLocks/>
          </p:cNvSpPr>
          <p:nvPr/>
        </p:nvSpPr>
        <p:spPr>
          <a:xfrm>
            <a:off x="4119582" y="3295791"/>
            <a:ext cx="432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endParaRPr lang="hu-HU" sz="2400" dirty="0"/>
          </a:p>
        </p:txBody>
      </p:sp>
      <p:sp>
        <p:nvSpPr>
          <p:cNvPr id="12" name="Nyíl: felfelé mutató 11">
            <a:extLst>
              <a:ext uri="{FF2B5EF4-FFF2-40B4-BE49-F238E27FC236}">
                <a16:creationId xmlns:a16="http://schemas.microsoft.com/office/drawing/2014/main" id="{1637AB6A-B7D6-C93C-8F47-1FA6D322E193}"/>
              </a:ext>
            </a:extLst>
          </p:cNvPr>
          <p:cNvSpPr>
            <a:spLocks/>
          </p:cNvSpPr>
          <p:nvPr/>
        </p:nvSpPr>
        <p:spPr>
          <a:xfrm rot="18931250" flipH="1">
            <a:off x="5403257" y="2450252"/>
            <a:ext cx="264693" cy="1391614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Nyíl: felfelé mutató 12">
            <a:extLst>
              <a:ext uri="{FF2B5EF4-FFF2-40B4-BE49-F238E27FC236}">
                <a16:creationId xmlns:a16="http://schemas.microsoft.com/office/drawing/2014/main" id="{4CDF3C70-7B58-85EB-F216-5660803D7060}"/>
              </a:ext>
            </a:extLst>
          </p:cNvPr>
          <p:cNvSpPr>
            <a:spLocks/>
          </p:cNvSpPr>
          <p:nvPr/>
        </p:nvSpPr>
        <p:spPr>
          <a:xfrm rot="8155653" flipH="1">
            <a:off x="6147839" y="3587262"/>
            <a:ext cx="245453" cy="615817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300C5A89-BC04-403A-CB88-01D57A02ACF6}"/>
              </a:ext>
            </a:extLst>
          </p:cNvPr>
          <p:cNvSpPr txBox="1"/>
          <p:nvPr/>
        </p:nvSpPr>
        <p:spPr>
          <a:xfrm>
            <a:off x="8745332" y="1359784"/>
            <a:ext cx="262147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Keringési </a:t>
            </a:r>
          </a:p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pálya 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(orbitális) </a:t>
            </a:r>
          </a:p>
          <a:p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perdület</a:t>
            </a:r>
          </a:p>
          <a:p>
            <a:r>
              <a:rPr lang="hu-H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vektor</a:t>
            </a:r>
            <a:endParaRPr lang="hu-HU" sz="2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Szövegdoboz 17">
            <a:extLst>
              <a:ext uri="{FF2B5EF4-FFF2-40B4-BE49-F238E27FC236}">
                <a16:creationId xmlns:a16="http://schemas.microsoft.com/office/drawing/2014/main" id="{F2F8F855-C0C2-95DE-ADBE-7BB7436CB3F8}"/>
              </a:ext>
            </a:extLst>
          </p:cNvPr>
          <p:cNvSpPr txBox="1"/>
          <p:nvPr/>
        </p:nvSpPr>
        <p:spPr>
          <a:xfrm>
            <a:off x="379141" y="4065811"/>
            <a:ext cx="3007681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SPIN: </a:t>
            </a:r>
          </a:p>
          <a:p>
            <a:pPr algn="r"/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Sajátperdület</a:t>
            </a:r>
          </a:p>
          <a:p>
            <a:pPr algn="r"/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vektor</a:t>
            </a:r>
            <a:endParaRPr lang="hu-HU" sz="28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20" name="Egyenes összekötő nyíllal 19">
            <a:extLst>
              <a:ext uri="{FF2B5EF4-FFF2-40B4-BE49-F238E27FC236}">
                <a16:creationId xmlns:a16="http://schemas.microsoft.com/office/drawing/2014/main" id="{21D26F18-34CA-52EF-4FCE-8ADF43D86689}"/>
              </a:ext>
            </a:extLst>
          </p:cNvPr>
          <p:cNvCxnSpPr/>
          <p:nvPr/>
        </p:nvCxnSpPr>
        <p:spPr>
          <a:xfrm flipH="1">
            <a:off x="6248852" y="2163337"/>
            <a:ext cx="2302136" cy="68180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Egyenes összekötő nyíllal 21">
            <a:extLst>
              <a:ext uri="{FF2B5EF4-FFF2-40B4-BE49-F238E27FC236}">
                <a16:creationId xmlns:a16="http://schemas.microsoft.com/office/drawing/2014/main" id="{BE971B88-3C01-0FEB-EE24-0CFD2C6D07D8}"/>
              </a:ext>
            </a:extLst>
          </p:cNvPr>
          <p:cNvCxnSpPr>
            <a:cxnSpLocks/>
          </p:cNvCxnSpPr>
          <p:nvPr/>
        </p:nvCxnSpPr>
        <p:spPr>
          <a:xfrm flipV="1">
            <a:off x="3232651" y="3913986"/>
            <a:ext cx="1841154" cy="672929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Szövegdoboz 23">
            <a:extLst>
              <a:ext uri="{FF2B5EF4-FFF2-40B4-BE49-F238E27FC236}">
                <a16:creationId xmlns:a16="http://schemas.microsoft.com/office/drawing/2014/main" id="{7B28F04F-290F-1366-1215-970758F2FA70}"/>
              </a:ext>
            </a:extLst>
          </p:cNvPr>
          <p:cNvSpPr txBox="1"/>
          <p:nvPr/>
        </p:nvSpPr>
        <p:spPr>
          <a:xfrm>
            <a:off x="-78059" y="1367218"/>
            <a:ext cx="3551507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Nyomatékok</a:t>
            </a:r>
          </a:p>
          <a:p>
            <a:pPr algn="r"/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és perdületek </a:t>
            </a:r>
          </a:p>
          <a:p>
            <a:pPr algn="r"/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vektoriális</a:t>
            </a:r>
          </a:p>
          <a:p>
            <a:pPr algn="r"/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összege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2</a:t>
            </a:r>
            <a:r>
              <a:rPr lang="hu-HU" sz="2800" b="1" baseline="300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1/2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-szeres</a:t>
            </a:r>
            <a:endParaRPr lang="hu-HU" sz="2800" dirty="0">
              <a:solidFill>
                <a:srgbClr val="00B0F0"/>
              </a:solidFill>
            </a:endParaRPr>
          </a:p>
        </p:txBody>
      </p: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B5E0D8EE-C346-C725-FB77-17418E9CC7BF}"/>
              </a:ext>
            </a:extLst>
          </p:cNvPr>
          <p:cNvCxnSpPr>
            <a:cxnSpLocks/>
          </p:cNvCxnSpPr>
          <p:nvPr/>
        </p:nvCxnSpPr>
        <p:spPr>
          <a:xfrm>
            <a:off x="3422399" y="2364059"/>
            <a:ext cx="1546216" cy="459068"/>
          </a:xfrm>
          <a:prstGeom prst="straightConnector1">
            <a:avLst/>
          </a:prstGeom>
          <a:ln>
            <a:solidFill>
              <a:srgbClr val="00B0F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Szövegdoboz 18">
            <a:extLst>
              <a:ext uri="{FF2B5EF4-FFF2-40B4-BE49-F238E27FC236}">
                <a16:creationId xmlns:a16="http://schemas.microsoft.com/office/drawing/2014/main" id="{93F0E6ED-8992-D751-09DE-16665DCE9881}"/>
              </a:ext>
            </a:extLst>
          </p:cNvPr>
          <p:cNvSpPr txBox="1"/>
          <p:nvPr/>
        </p:nvSpPr>
        <p:spPr>
          <a:xfrm>
            <a:off x="8741618" y="3322040"/>
            <a:ext cx="325709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súlypontba képzelt összes </a:t>
            </a:r>
          </a:p>
          <a:p>
            <a:r>
              <a:rPr lang="hu-HU" sz="2800" b="1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2800" b="1" baseline="-25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hu-HU" sz="2800" b="1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2800" b="1" baseline="-25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tömeg</a:t>
            </a:r>
          </a:p>
          <a:p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azonos </a:t>
            </a:r>
            <a:r>
              <a:rPr lang="el-GR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</a:t>
            </a:r>
            <a:r>
              <a:rPr lang="hu-HU" sz="2800" b="1" baseline="-250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 </a:t>
            </a:r>
            <a:r>
              <a:rPr lang="hu-HU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el-GR" sz="28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ω</a:t>
            </a:r>
            <a:r>
              <a:rPr lang="hu-HU" sz="2800" b="1" baseline="-25000" dirty="0" err="1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pix</a:t>
            </a:r>
            <a:endParaRPr lang="hu-HU" sz="2800" b="1" baseline="-250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körfrekvenciával</a:t>
            </a:r>
          </a:p>
          <a:p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kering, mint az </a:t>
            </a:r>
            <a:r>
              <a:rPr lang="hu-HU" sz="2800" b="1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2800" b="1" baseline="-25000" dirty="0" err="1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PIX</a:t>
            </a:r>
            <a:r>
              <a:rPr lang="hu-HU" sz="2800" b="1" baseline="-25000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-ek</a:t>
            </a:r>
            <a:endParaRPr lang="hu-HU" sz="28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133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D3A51A-6C0C-4261-13D5-B5298DBCD7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zis 3">
            <a:extLst>
              <a:ext uri="{FF2B5EF4-FFF2-40B4-BE49-F238E27FC236}">
                <a16:creationId xmlns:a16="http://schemas.microsoft.com/office/drawing/2014/main" id="{E9F691D1-5005-6BB8-48C4-550D1F7056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70945" y="52712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D5C7C65A-2054-BD66-8253-1DE6338BDC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79654" y="158136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4CB66C2B-F80B-FB17-BBCA-6C70E312B4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95172" y="158640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44BFE8E7-3684-D80F-FEB2-03715D0173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624300" y="445795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EB2F80C7-2718-6D29-91B0-493432B171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01726" y="1754811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B7A8FEE4-2A05-1420-BE42-9A187C1E06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67761" y="202169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050CB2A9-6DF3-F1D1-62AE-0916ADB1BC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1811172" y="176673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69C03EFE-6D9A-AA51-D434-D563E4D89BE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89822" y="526168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D8C5CF8D-F9E1-F95B-321E-D902447F279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284779" y="158136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FAA2B43C-A60A-A31B-4D1B-3D609583721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319347" y="158640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3EB3F02A-1635-0B4B-0B22-AF3F83C6A22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802421" y="1502873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E27A3872-ABDB-9132-E563-46A77B68957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306154" y="199316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Nyíl: jobbra mutató 14">
            <a:extLst>
              <a:ext uri="{FF2B5EF4-FFF2-40B4-BE49-F238E27FC236}">
                <a16:creationId xmlns:a16="http://schemas.microsoft.com/office/drawing/2014/main" id="{6DF760A3-2150-D5CD-CC4E-BA2933BACC0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491936" y="202169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Nyíl: jobbra mutató 15">
            <a:extLst>
              <a:ext uri="{FF2B5EF4-FFF2-40B4-BE49-F238E27FC236}">
                <a16:creationId xmlns:a16="http://schemas.microsoft.com/office/drawing/2014/main" id="{563F3B52-1B3B-2763-15A7-03C93DBB8B6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4735347" y="176673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AA328516-51FF-2694-1935-07BDC815148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89904" y="52712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726B5C7A-3ED0-56B9-79A2-7C4B27CF7503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189904" y="157183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A36F2B67-7D2E-1418-3864-638F15D7DBE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6205422" y="158630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20" name="Ellipszis 19">
            <a:extLst>
              <a:ext uri="{FF2B5EF4-FFF2-40B4-BE49-F238E27FC236}">
                <a16:creationId xmlns:a16="http://schemas.microsoft.com/office/drawing/2014/main" id="{A4231251-5810-4CFE-FF01-E472165D792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7431804" y="3057729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>
            <a:extLst>
              <a:ext uri="{FF2B5EF4-FFF2-40B4-BE49-F238E27FC236}">
                <a16:creationId xmlns:a16="http://schemas.microsoft.com/office/drawing/2014/main" id="{7E0450F4-7A54-1FA0-B49B-FD7EC3B7CA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8801391" y="1745286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Nyíl: jobbra mutató 21">
            <a:extLst>
              <a:ext uri="{FF2B5EF4-FFF2-40B4-BE49-F238E27FC236}">
                <a16:creationId xmlns:a16="http://schemas.microsoft.com/office/drawing/2014/main" id="{2330AA50-25B1-0CF6-539A-AFA9843EBA9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378011" y="201216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Nyíl: jobbra mutató 22">
            <a:extLst>
              <a:ext uri="{FF2B5EF4-FFF2-40B4-BE49-F238E27FC236}">
                <a16:creationId xmlns:a16="http://schemas.microsoft.com/office/drawing/2014/main" id="{12F99D43-3F23-A80E-E345-FAD06BBACB4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7621422" y="175720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Ellipszis 23">
            <a:extLst>
              <a:ext uri="{FF2B5EF4-FFF2-40B4-BE49-F238E27FC236}">
                <a16:creationId xmlns:a16="http://schemas.microsoft.com/office/drawing/2014/main" id="{C9A4C272-2747-DAFF-6FC9-C33EFD32BF3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85504" y="52712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Ellipszis 24">
            <a:extLst>
              <a:ext uri="{FF2B5EF4-FFF2-40B4-BE49-F238E27FC236}">
                <a16:creationId xmlns:a16="http://schemas.microsoft.com/office/drawing/2014/main" id="{59C5A6B4-784E-775A-45CF-CF9D45D37DC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085504" y="157183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Ellipszis 25">
            <a:extLst>
              <a:ext uri="{FF2B5EF4-FFF2-40B4-BE49-F238E27FC236}">
                <a16:creationId xmlns:a16="http://schemas.microsoft.com/office/drawing/2014/main" id="{36D9243F-27D9-2B86-D7F0-F27F63EF56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120072" y="158630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Ellipszis 26">
            <a:extLst>
              <a:ext uri="{FF2B5EF4-FFF2-40B4-BE49-F238E27FC236}">
                <a16:creationId xmlns:a16="http://schemas.microsoft.com/office/drawing/2014/main" id="{3F531D3C-63FE-134C-157F-8083CC3FE20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101421" y="2002640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Ellipszis 27">
            <a:extLst>
              <a:ext uri="{FF2B5EF4-FFF2-40B4-BE49-F238E27FC236}">
                <a16:creationId xmlns:a16="http://schemas.microsoft.com/office/drawing/2014/main" id="{9637B164-2E8A-1AA5-DA6C-BE5A52FA1D2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592614" y="1497855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Nyíl: jobbra mutató 28">
            <a:extLst>
              <a:ext uri="{FF2B5EF4-FFF2-40B4-BE49-F238E27FC236}">
                <a16:creationId xmlns:a16="http://schemas.microsoft.com/office/drawing/2014/main" id="{A2814F8A-3E8F-73DA-C840-47E3B1256EE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292661" y="201216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Nyíl: jobbra mutató 29">
            <a:extLst>
              <a:ext uri="{FF2B5EF4-FFF2-40B4-BE49-F238E27FC236}">
                <a16:creationId xmlns:a16="http://schemas.microsoft.com/office/drawing/2014/main" id="{A6E27DAE-0E51-37C5-346E-680C81F61A2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10536072" y="175720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4F96F8F4-8C6D-19E3-04EB-EBD4DDF2A7E5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86185" y="369704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 dirty="0"/>
          </a:p>
        </p:txBody>
      </p:sp>
      <p:sp>
        <p:nvSpPr>
          <p:cNvPr id="31" name="Ellipszis 30">
            <a:extLst>
              <a:ext uri="{FF2B5EF4-FFF2-40B4-BE49-F238E27FC236}">
                <a16:creationId xmlns:a16="http://schemas.microsoft.com/office/drawing/2014/main" id="{7C2DEF84-7617-DEB5-BF8E-352860FC66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94894" y="475128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5F410B90-601A-D3AC-5E4D-E702A6445FD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410412" y="475632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3" name="Ellipszis 32">
            <a:extLst>
              <a:ext uri="{FF2B5EF4-FFF2-40B4-BE49-F238E27FC236}">
                <a16:creationId xmlns:a16="http://schemas.microsoft.com/office/drawing/2014/main" id="{F35AFA01-2957-081D-3EE2-42E43463B57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647160" y="6252810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4" name="Nyíl: jobbra mutató 33">
            <a:extLst>
              <a:ext uri="{FF2B5EF4-FFF2-40B4-BE49-F238E27FC236}">
                <a16:creationId xmlns:a16="http://schemas.microsoft.com/office/drawing/2014/main" id="{A410F5F8-4B95-EABB-30DA-73954634F98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594431" y="519161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5" name="Nyíl: jobbra mutató 34">
            <a:extLst>
              <a:ext uri="{FF2B5EF4-FFF2-40B4-BE49-F238E27FC236}">
                <a16:creationId xmlns:a16="http://schemas.microsoft.com/office/drawing/2014/main" id="{A5DF8DFC-3E43-CD67-246F-ABFA71267511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826412" y="494808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6" name="Ellipszis 35">
            <a:extLst>
              <a:ext uri="{FF2B5EF4-FFF2-40B4-BE49-F238E27FC236}">
                <a16:creationId xmlns:a16="http://schemas.microsoft.com/office/drawing/2014/main" id="{D50DFD03-EC6F-D355-920D-3651A479A9E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0019" y="369704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7" name="Ellipszis 36">
            <a:extLst>
              <a:ext uri="{FF2B5EF4-FFF2-40B4-BE49-F238E27FC236}">
                <a16:creationId xmlns:a16="http://schemas.microsoft.com/office/drawing/2014/main" id="{E765CF85-56B2-1B9C-E35F-493B0AA691F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3300019" y="475128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8" name="Ellipszis 37">
            <a:extLst>
              <a:ext uri="{FF2B5EF4-FFF2-40B4-BE49-F238E27FC236}">
                <a16:creationId xmlns:a16="http://schemas.microsoft.com/office/drawing/2014/main" id="{CA447F8C-2EC9-CA77-2985-E4A19C78A51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3334587" y="475632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9" name="Ellipszis 38">
            <a:extLst>
              <a:ext uri="{FF2B5EF4-FFF2-40B4-BE49-F238E27FC236}">
                <a16:creationId xmlns:a16="http://schemas.microsoft.com/office/drawing/2014/main" id="{56B3E86D-CFF2-43D0-E7BA-16CD2192E2C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816080" y="4686048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0" name="Ellipszis 39">
            <a:extLst>
              <a:ext uri="{FF2B5EF4-FFF2-40B4-BE49-F238E27FC236}">
                <a16:creationId xmlns:a16="http://schemas.microsoft.com/office/drawing/2014/main" id="{508C2D13-3A94-8C6B-7A43-CB518829E1F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4321394" y="516308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1" name="Nyíl: jobbra mutató 40">
            <a:extLst>
              <a:ext uri="{FF2B5EF4-FFF2-40B4-BE49-F238E27FC236}">
                <a16:creationId xmlns:a16="http://schemas.microsoft.com/office/drawing/2014/main" id="{CF0901A2-9AA4-AB1F-A413-C92C28FBFF2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518606" y="519161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2" name="Nyíl: jobbra mutató 41">
            <a:extLst>
              <a:ext uri="{FF2B5EF4-FFF2-40B4-BE49-F238E27FC236}">
                <a16:creationId xmlns:a16="http://schemas.microsoft.com/office/drawing/2014/main" id="{C3CDE344-168E-FCDB-2B5B-2260524BDE7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4750587" y="494808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3" name="Ellipszis 42">
            <a:extLst>
              <a:ext uri="{FF2B5EF4-FFF2-40B4-BE49-F238E27FC236}">
                <a16:creationId xmlns:a16="http://schemas.microsoft.com/office/drawing/2014/main" id="{AF71F0D7-EB22-795B-CDBD-CBA0B3640D6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5144" y="369704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4" name="Ellipszis 43">
            <a:extLst>
              <a:ext uri="{FF2B5EF4-FFF2-40B4-BE49-F238E27FC236}">
                <a16:creationId xmlns:a16="http://schemas.microsoft.com/office/drawing/2014/main" id="{E7840E23-E672-ADE5-68B6-706867E3661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6205144" y="474175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6" name="Ellipszis 45">
            <a:extLst>
              <a:ext uri="{FF2B5EF4-FFF2-40B4-BE49-F238E27FC236}">
                <a16:creationId xmlns:a16="http://schemas.microsoft.com/office/drawing/2014/main" id="{C55AA507-5A0F-54D9-A9DC-B318B4250E5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6220662" y="475622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7" name="Ellipszis 46">
            <a:extLst>
              <a:ext uri="{FF2B5EF4-FFF2-40B4-BE49-F238E27FC236}">
                <a16:creationId xmlns:a16="http://schemas.microsoft.com/office/drawing/2014/main" id="{6A9DEEAB-626F-09E5-852F-3F677C04EB5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7430833" y="3622917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8" name="Ellipszis 47">
            <a:extLst>
              <a:ext uri="{FF2B5EF4-FFF2-40B4-BE49-F238E27FC236}">
                <a16:creationId xmlns:a16="http://schemas.microsoft.com/office/drawing/2014/main" id="{1920FE72-489D-482D-1089-A656A30050A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8816631" y="4915206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9" name="Nyíl: jobbra mutató 48">
            <a:extLst>
              <a:ext uri="{FF2B5EF4-FFF2-40B4-BE49-F238E27FC236}">
                <a16:creationId xmlns:a16="http://schemas.microsoft.com/office/drawing/2014/main" id="{36484763-863D-E700-6C92-DC32FD9FFE2F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7404681" y="518208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0" name="Nyíl: jobbra mutató 49">
            <a:extLst>
              <a:ext uri="{FF2B5EF4-FFF2-40B4-BE49-F238E27FC236}">
                <a16:creationId xmlns:a16="http://schemas.microsoft.com/office/drawing/2014/main" id="{E2A08C6A-71E3-08E5-C686-38E736B99A5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7636662" y="492712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1" name="Ellipszis 50">
            <a:extLst>
              <a:ext uri="{FF2B5EF4-FFF2-40B4-BE49-F238E27FC236}">
                <a16:creationId xmlns:a16="http://schemas.microsoft.com/office/drawing/2014/main" id="{176793C6-8A11-F5C1-1C98-36E786D3A6A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00744" y="369704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4" name="Ellipszis 53">
            <a:extLst>
              <a:ext uri="{FF2B5EF4-FFF2-40B4-BE49-F238E27FC236}">
                <a16:creationId xmlns:a16="http://schemas.microsoft.com/office/drawing/2014/main" id="{74A27007-96DB-F02A-B31A-5004A1B07C0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9100744" y="474175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5" name="Ellipszis 54">
            <a:extLst>
              <a:ext uri="{FF2B5EF4-FFF2-40B4-BE49-F238E27FC236}">
                <a16:creationId xmlns:a16="http://schemas.microsoft.com/office/drawing/2014/main" id="{AB900247-ACF0-2B4F-36AF-D961A4813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5400000">
            <a:off x="9135312" y="475622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6" name="Ellipszis 55">
            <a:extLst>
              <a:ext uri="{FF2B5EF4-FFF2-40B4-BE49-F238E27FC236}">
                <a16:creationId xmlns:a16="http://schemas.microsoft.com/office/drawing/2014/main" id="{8BEB701B-3682-896C-A999-086FFB2FCAE8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136806" y="5162687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0" name="Ellipszis 59">
            <a:extLst>
              <a:ext uri="{FF2B5EF4-FFF2-40B4-BE49-F238E27FC236}">
                <a16:creationId xmlns:a16="http://schemas.microsoft.com/office/drawing/2014/main" id="{30A2C871-5A86-E811-E31D-D4EFB072942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10607854" y="4667775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1" name="Nyíl: jobbra mutató 60">
            <a:extLst>
              <a:ext uri="{FF2B5EF4-FFF2-40B4-BE49-F238E27FC236}">
                <a16:creationId xmlns:a16="http://schemas.microsoft.com/office/drawing/2014/main" id="{A777E515-0B55-D66E-C4CA-3FD49E1F69E7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0319331" y="518208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2" name="Nyíl: jobbra mutató 61">
            <a:extLst>
              <a:ext uri="{FF2B5EF4-FFF2-40B4-BE49-F238E27FC236}">
                <a16:creationId xmlns:a16="http://schemas.microsoft.com/office/drawing/2014/main" id="{E2CD71E5-9237-C481-6243-CFC4A2AD76C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rot="16200000">
            <a:off x="10551312" y="492712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70" name="Ellipszis 69">
            <a:extLst>
              <a:ext uri="{FF2B5EF4-FFF2-40B4-BE49-F238E27FC236}">
                <a16:creationId xmlns:a16="http://schemas.microsoft.com/office/drawing/2014/main" id="{7648F00E-497E-E946-D010-2EA5C70601B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 flipH="1">
            <a:off x="316966" y="4936161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3486C66D-02E6-D9FB-15DD-4536EF4CA9C9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42491" y="135374"/>
            <a:ext cx="230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ELEKTRON2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73" name="Szövegdoboz 72">
            <a:extLst>
              <a:ext uri="{FF2B5EF4-FFF2-40B4-BE49-F238E27FC236}">
                <a16:creationId xmlns:a16="http://schemas.microsoft.com/office/drawing/2014/main" id="{69FA348C-0FB6-1705-F9F6-FE4FCEAC20BC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4996710" y="3271007"/>
            <a:ext cx="21985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POZITRON2</a:t>
            </a:r>
            <a:endParaRPr lang="hu-HU" sz="28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28707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481FDF8-46E9-B4D1-FB9F-8ED82469F1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llipszis 3">
            <a:extLst>
              <a:ext uri="{FF2B5EF4-FFF2-40B4-BE49-F238E27FC236}">
                <a16:creationId xmlns:a16="http://schemas.microsoft.com/office/drawing/2014/main" id="{9E625C52-E88D-7270-4839-C60CAB522497}"/>
              </a:ext>
            </a:extLst>
          </p:cNvPr>
          <p:cNvSpPr/>
          <p:nvPr/>
        </p:nvSpPr>
        <p:spPr>
          <a:xfrm>
            <a:off x="370945" y="52712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8343D824-9A53-B886-AAF3-57E4FEA76235}"/>
              </a:ext>
            </a:extLst>
          </p:cNvPr>
          <p:cNvSpPr/>
          <p:nvPr/>
        </p:nvSpPr>
        <p:spPr>
          <a:xfrm>
            <a:off x="379654" y="158136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6AAC1868-8B7B-2788-1C65-C256033AC3A9}"/>
              </a:ext>
            </a:extLst>
          </p:cNvPr>
          <p:cNvSpPr/>
          <p:nvPr/>
        </p:nvSpPr>
        <p:spPr>
          <a:xfrm flipH="1">
            <a:off x="1624300" y="445795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Ellipszis 7">
            <a:extLst>
              <a:ext uri="{FF2B5EF4-FFF2-40B4-BE49-F238E27FC236}">
                <a16:creationId xmlns:a16="http://schemas.microsoft.com/office/drawing/2014/main" id="{F67E1C2A-E1C9-7BFB-B010-961838839E4A}"/>
              </a:ext>
            </a:extLst>
          </p:cNvPr>
          <p:cNvSpPr/>
          <p:nvPr/>
        </p:nvSpPr>
        <p:spPr>
          <a:xfrm flipH="1">
            <a:off x="284308" y="1729724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" name="Nyíl: jobbra mutató 1">
            <a:extLst>
              <a:ext uri="{FF2B5EF4-FFF2-40B4-BE49-F238E27FC236}">
                <a16:creationId xmlns:a16="http://schemas.microsoft.com/office/drawing/2014/main" id="{E44C9723-0B63-7E6D-4E40-4F75811C66FE}"/>
              </a:ext>
            </a:extLst>
          </p:cNvPr>
          <p:cNvSpPr/>
          <p:nvPr/>
        </p:nvSpPr>
        <p:spPr>
          <a:xfrm>
            <a:off x="1567761" y="202169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93A7497C-4B39-F251-9D3D-3BAF7F564870}"/>
              </a:ext>
            </a:extLst>
          </p:cNvPr>
          <p:cNvSpPr/>
          <p:nvPr/>
        </p:nvSpPr>
        <p:spPr>
          <a:xfrm rot="5400000">
            <a:off x="1811172" y="176673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3FF1D2FC-A704-27C5-A8EE-3D3B74404328}"/>
              </a:ext>
            </a:extLst>
          </p:cNvPr>
          <p:cNvSpPr/>
          <p:nvPr/>
        </p:nvSpPr>
        <p:spPr>
          <a:xfrm>
            <a:off x="3284779" y="52712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5CDD678C-062C-6713-A5C0-53CD26026DEA}"/>
              </a:ext>
            </a:extLst>
          </p:cNvPr>
          <p:cNvSpPr/>
          <p:nvPr/>
        </p:nvSpPr>
        <p:spPr>
          <a:xfrm>
            <a:off x="3284779" y="158136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2" name="Ellipszis 11">
            <a:extLst>
              <a:ext uri="{FF2B5EF4-FFF2-40B4-BE49-F238E27FC236}">
                <a16:creationId xmlns:a16="http://schemas.microsoft.com/office/drawing/2014/main" id="{EC79E673-3C2A-40D0-AD2A-83AF7159B2F0}"/>
              </a:ext>
            </a:extLst>
          </p:cNvPr>
          <p:cNvSpPr/>
          <p:nvPr/>
        </p:nvSpPr>
        <p:spPr>
          <a:xfrm rot="5400000">
            <a:off x="3319347" y="158640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90AAFB1F-7C08-3E50-E7C1-45615F28E724}"/>
              </a:ext>
            </a:extLst>
          </p:cNvPr>
          <p:cNvSpPr/>
          <p:nvPr/>
        </p:nvSpPr>
        <p:spPr>
          <a:xfrm flipH="1">
            <a:off x="4802421" y="1502873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5338D28D-81BB-0AF0-9F1E-20CBCDEBD9D2}"/>
              </a:ext>
            </a:extLst>
          </p:cNvPr>
          <p:cNvSpPr/>
          <p:nvPr/>
        </p:nvSpPr>
        <p:spPr>
          <a:xfrm flipH="1">
            <a:off x="4306154" y="199316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Nyíl: jobbra mutató 14">
            <a:extLst>
              <a:ext uri="{FF2B5EF4-FFF2-40B4-BE49-F238E27FC236}">
                <a16:creationId xmlns:a16="http://schemas.microsoft.com/office/drawing/2014/main" id="{13318CBA-3EB2-6C8F-AF5D-264502B02B8B}"/>
              </a:ext>
            </a:extLst>
          </p:cNvPr>
          <p:cNvSpPr/>
          <p:nvPr/>
        </p:nvSpPr>
        <p:spPr>
          <a:xfrm>
            <a:off x="4491936" y="202169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Nyíl: jobbra mutató 15">
            <a:extLst>
              <a:ext uri="{FF2B5EF4-FFF2-40B4-BE49-F238E27FC236}">
                <a16:creationId xmlns:a16="http://schemas.microsoft.com/office/drawing/2014/main" id="{995CDEC2-9CDB-C56F-FCCC-4FCC7EBB0F4B}"/>
              </a:ext>
            </a:extLst>
          </p:cNvPr>
          <p:cNvSpPr/>
          <p:nvPr/>
        </p:nvSpPr>
        <p:spPr>
          <a:xfrm rot="5400000">
            <a:off x="4735347" y="176673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A16647E9-388F-9981-8B6F-232999592F77}"/>
              </a:ext>
            </a:extLst>
          </p:cNvPr>
          <p:cNvSpPr/>
          <p:nvPr/>
        </p:nvSpPr>
        <p:spPr>
          <a:xfrm>
            <a:off x="6189904" y="52712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53C7B8EA-E275-79BB-31B7-E8086F8478F1}"/>
              </a:ext>
            </a:extLst>
          </p:cNvPr>
          <p:cNvSpPr/>
          <p:nvPr/>
        </p:nvSpPr>
        <p:spPr>
          <a:xfrm>
            <a:off x="6189904" y="157183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C0293C70-A0D3-E100-F3D8-5700137A98C3}"/>
              </a:ext>
            </a:extLst>
          </p:cNvPr>
          <p:cNvSpPr/>
          <p:nvPr/>
        </p:nvSpPr>
        <p:spPr>
          <a:xfrm rot="5400000">
            <a:off x="6205422" y="158630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Ellipszis 19">
            <a:extLst>
              <a:ext uri="{FF2B5EF4-FFF2-40B4-BE49-F238E27FC236}">
                <a16:creationId xmlns:a16="http://schemas.microsoft.com/office/drawing/2014/main" id="{82710B22-9E27-D375-0130-A98B64EA6DF1}"/>
              </a:ext>
            </a:extLst>
          </p:cNvPr>
          <p:cNvSpPr/>
          <p:nvPr/>
        </p:nvSpPr>
        <p:spPr>
          <a:xfrm flipH="1">
            <a:off x="7431804" y="3057729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Ellipszis 20">
            <a:extLst>
              <a:ext uri="{FF2B5EF4-FFF2-40B4-BE49-F238E27FC236}">
                <a16:creationId xmlns:a16="http://schemas.microsoft.com/office/drawing/2014/main" id="{87497C29-DEE9-67E9-A251-F68A3C7C4BA6}"/>
              </a:ext>
            </a:extLst>
          </p:cNvPr>
          <p:cNvSpPr/>
          <p:nvPr/>
        </p:nvSpPr>
        <p:spPr>
          <a:xfrm flipH="1">
            <a:off x="8801391" y="1745286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Nyíl: jobbra mutató 21">
            <a:extLst>
              <a:ext uri="{FF2B5EF4-FFF2-40B4-BE49-F238E27FC236}">
                <a16:creationId xmlns:a16="http://schemas.microsoft.com/office/drawing/2014/main" id="{5D59608E-9F40-2AD4-C162-AFAF29EC6BD0}"/>
              </a:ext>
            </a:extLst>
          </p:cNvPr>
          <p:cNvSpPr/>
          <p:nvPr/>
        </p:nvSpPr>
        <p:spPr>
          <a:xfrm>
            <a:off x="7378011" y="201216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Nyíl: jobbra mutató 22">
            <a:extLst>
              <a:ext uri="{FF2B5EF4-FFF2-40B4-BE49-F238E27FC236}">
                <a16:creationId xmlns:a16="http://schemas.microsoft.com/office/drawing/2014/main" id="{847266E9-C87B-7FFD-6240-65681F694A18}"/>
              </a:ext>
            </a:extLst>
          </p:cNvPr>
          <p:cNvSpPr/>
          <p:nvPr/>
        </p:nvSpPr>
        <p:spPr>
          <a:xfrm rot="5400000">
            <a:off x="7621422" y="175720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Ellipszis 23">
            <a:extLst>
              <a:ext uri="{FF2B5EF4-FFF2-40B4-BE49-F238E27FC236}">
                <a16:creationId xmlns:a16="http://schemas.microsoft.com/office/drawing/2014/main" id="{5E276C1D-74C7-BA74-1656-864D510A3ACC}"/>
              </a:ext>
            </a:extLst>
          </p:cNvPr>
          <p:cNvSpPr/>
          <p:nvPr/>
        </p:nvSpPr>
        <p:spPr>
          <a:xfrm>
            <a:off x="9085504" y="52712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Ellipszis 24">
            <a:extLst>
              <a:ext uri="{FF2B5EF4-FFF2-40B4-BE49-F238E27FC236}">
                <a16:creationId xmlns:a16="http://schemas.microsoft.com/office/drawing/2014/main" id="{0ED46C0F-6CF3-DFD3-B210-788130561762}"/>
              </a:ext>
            </a:extLst>
          </p:cNvPr>
          <p:cNvSpPr/>
          <p:nvPr/>
        </p:nvSpPr>
        <p:spPr>
          <a:xfrm>
            <a:off x="9085504" y="157183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Ellipszis 25">
            <a:extLst>
              <a:ext uri="{FF2B5EF4-FFF2-40B4-BE49-F238E27FC236}">
                <a16:creationId xmlns:a16="http://schemas.microsoft.com/office/drawing/2014/main" id="{2317A329-EBB2-2BE0-1A0D-C8FD1FC0C017}"/>
              </a:ext>
            </a:extLst>
          </p:cNvPr>
          <p:cNvSpPr/>
          <p:nvPr/>
        </p:nvSpPr>
        <p:spPr>
          <a:xfrm rot="5400000">
            <a:off x="9120072" y="158630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Ellipszis 26">
            <a:extLst>
              <a:ext uri="{FF2B5EF4-FFF2-40B4-BE49-F238E27FC236}">
                <a16:creationId xmlns:a16="http://schemas.microsoft.com/office/drawing/2014/main" id="{578502FE-BFB2-02E4-03A1-A22B3DDBF770}"/>
              </a:ext>
            </a:extLst>
          </p:cNvPr>
          <p:cNvSpPr/>
          <p:nvPr/>
        </p:nvSpPr>
        <p:spPr>
          <a:xfrm flipH="1">
            <a:off x="10101421" y="2002640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Ellipszis 27">
            <a:extLst>
              <a:ext uri="{FF2B5EF4-FFF2-40B4-BE49-F238E27FC236}">
                <a16:creationId xmlns:a16="http://schemas.microsoft.com/office/drawing/2014/main" id="{2813C1D2-DAC4-0B7A-508C-BA0C587113EA}"/>
              </a:ext>
            </a:extLst>
          </p:cNvPr>
          <p:cNvSpPr/>
          <p:nvPr/>
        </p:nvSpPr>
        <p:spPr>
          <a:xfrm flipH="1">
            <a:off x="10592614" y="1497855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Nyíl: jobbra mutató 28">
            <a:extLst>
              <a:ext uri="{FF2B5EF4-FFF2-40B4-BE49-F238E27FC236}">
                <a16:creationId xmlns:a16="http://schemas.microsoft.com/office/drawing/2014/main" id="{FB0494D6-F26A-096C-27F8-CBFFDCE1CD7A}"/>
              </a:ext>
            </a:extLst>
          </p:cNvPr>
          <p:cNvSpPr/>
          <p:nvPr/>
        </p:nvSpPr>
        <p:spPr>
          <a:xfrm>
            <a:off x="10292661" y="201216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0" name="Nyíl: jobbra mutató 29">
            <a:extLst>
              <a:ext uri="{FF2B5EF4-FFF2-40B4-BE49-F238E27FC236}">
                <a16:creationId xmlns:a16="http://schemas.microsoft.com/office/drawing/2014/main" id="{D1A2C5C4-3962-A800-66AD-9FAF53C585B6}"/>
              </a:ext>
            </a:extLst>
          </p:cNvPr>
          <p:cNvSpPr/>
          <p:nvPr/>
        </p:nvSpPr>
        <p:spPr>
          <a:xfrm rot="5400000">
            <a:off x="10536072" y="175720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5" name="Ellipszis 44">
            <a:extLst>
              <a:ext uri="{FF2B5EF4-FFF2-40B4-BE49-F238E27FC236}">
                <a16:creationId xmlns:a16="http://schemas.microsoft.com/office/drawing/2014/main" id="{54C55714-D12F-85FD-E2EF-51AB11CCFEE9}"/>
              </a:ext>
            </a:extLst>
          </p:cNvPr>
          <p:cNvSpPr/>
          <p:nvPr/>
        </p:nvSpPr>
        <p:spPr>
          <a:xfrm>
            <a:off x="984599" y="1117235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2" name="Ellipszis 51">
            <a:extLst>
              <a:ext uri="{FF2B5EF4-FFF2-40B4-BE49-F238E27FC236}">
                <a16:creationId xmlns:a16="http://schemas.microsoft.com/office/drawing/2014/main" id="{2E8128C8-B7BC-C25E-4BC3-97EA222968C4}"/>
              </a:ext>
            </a:extLst>
          </p:cNvPr>
          <p:cNvSpPr/>
          <p:nvPr/>
        </p:nvSpPr>
        <p:spPr>
          <a:xfrm>
            <a:off x="4568619" y="1760200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3" name="Ellipszis 52">
            <a:extLst>
              <a:ext uri="{FF2B5EF4-FFF2-40B4-BE49-F238E27FC236}">
                <a16:creationId xmlns:a16="http://schemas.microsoft.com/office/drawing/2014/main" id="{69F3EF83-1E29-472E-BDFB-7F2B144C8360}"/>
              </a:ext>
            </a:extLst>
          </p:cNvPr>
          <p:cNvSpPr/>
          <p:nvPr/>
        </p:nvSpPr>
        <p:spPr>
          <a:xfrm>
            <a:off x="8227000" y="2418977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7" name="Ellipszis 56">
            <a:extLst>
              <a:ext uri="{FF2B5EF4-FFF2-40B4-BE49-F238E27FC236}">
                <a16:creationId xmlns:a16="http://schemas.microsoft.com/office/drawing/2014/main" id="{9F6620AE-DA03-FFB9-F6D0-F017B53B70F6}"/>
              </a:ext>
            </a:extLst>
          </p:cNvPr>
          <p:cNvSpPr/>
          <p:nvPr/>
        </p:nvSpPr>
        <p:spPr>
          <a:xfrm>
            <a:off x="10376591" y="1769232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9" name="Nyíl: felfelé mutató 58">
            <a:extLst>
              <a:ext uri="{FF2B5EF4-FFF2-40B4-BE49-F238E27FC236}">
                <a16:creationId xmlns:a16="http://schemas.microsoft.com/office/drawing/2014/main" id="{CDE97ACD-FD89-27BA-A75B-1926C6EBBE4C}"/>
              </a:ext>
            </a:extLst>
          </p:cNvPr>
          <p:cNvSpPr/>
          <p:nvPr/>
        </p:nvSpPr>
        <p:spPr>
          <a:xfrm rot="16200000" flipH="1">
            <a:off x="1332551" y="1509047"/>
            <a:ext cx="131728" cy="576218"/>
          </a:xfrm>
          <a:prstGeom prst="up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8" name="Nyíl: felfelé mutató 57">
            <a:extLst>
              <a:ext uri="{FF2B5EF4-FFF2-40B4-BE49-F238E27FC236}">
                <a16:creationId xmlns:a16="http://schemas.microsoft.com/office/drawing/2014/main" id="{06DC5968-7CA9-A4D4-7CD3-F35F9FF96A46}"/>
              </a:ext>
            </a:extLst>
          </p:cNvPr>
          <p:cNvSpPr/>
          <p:nvPr/>
        </p:nvSpPr>
        <p:spPr>
          <a:xfrm flipH="1">
            <a:off x="1624300" y="1234724"/>
            <a:ext cx="131728" cy="576218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A9A02674-AC04-DB3C-A5D9-57B011F6DAC2}"/>
              </a:ext>
            </a:extLst>
          </p:cNvPr>
          <p:cNvSpPr/>
          <p:nvPr/>
        </p:nvSpPr>
        <p:spPr>
          <a:xfrm>
            <a:off x="386185" y="369704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 dirty="0"/>
          </a:p>
        </p:txBody>
      </p:sp>
      <p:sp>
        <p:nvSpPr>
          <p:cNvPr id="31" name="Ellipszis 30">
            <a:extLst>
              <a:ext uri="{FF2B5EF4-FFF2-40B4-BE49-F238E27FC236}">
                <a16:creationId xmlns:a16="http://schemas.microsoft.com/office/drawing/2014/main" id="{FEDBFEC6-E05D-1509-E28A-4869E17FF7F4}"/>
              </a:ext>
            </a:extLst>
          </p:cNvPr>
          <p:cNvSpPr/>
          <p:nvPr/>
        </p:nvSpPr>
        <p:spPr>
          <a:xfrm>
            <a:off x="394894" y="475128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3887D894-016F-A78B-CAEB-979C06727C45}"/>
              </a:ext>
            </a:extLst>
          </p:cNvPr>
          <p:cNvSpPr/>
          <p:nvPr/>
        </p:nvSpPr>
        <p:spPr>
          <a:xfrm rot="5400000">
            <a:off x="410412" y="475632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3" name="Ellipszis 32">
            <a:extLst>
              <a:ext uri="{FF2B5EF4-FFF2-40B4-BE49-F238E27FC236}">
                <a16:creationId xmlns:a16="http://schemas.microsoft.com/office/drawing/2014/main" id="{545C5DE2-8335-00D9-FD10-1E9599F17037}"/>
              </a:ext>
            </a:extLst>
          </p:cNvPr>
          <p:cNvSpPr/>
          <p:nvPr/>
        </p:nvSpPr>
        <p:spPr>
          <a:xfrm flipH="1">
            <a:off x="1639540" y="6240828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4" name="Nyíl: jobbra mutató 33">
            <a:extLst>
              <a:ext uri="{FF2B5EF4-FFF2-40B4-BE49-F238E27FC236}">
                <a16:creationId xmlns:a16="http://schemas.microsoft.com/office/drawing/2014/main" id="{BF0C09DE-9EC4-259C-8BFC-161F000C7B10}"/>
              </a:ext>
            </a:extLst>
          </p:cNvPr>
          <p:cNvSpPr/>
          <p:nvPr/>
        </p:nvSpPr>
        <p:spPr>
          <a:xfrm>
            <a:off x="1583001" y="519161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5" name="Nyíl: jobbra mutató 34">
            <a:extLst>
              <a:ext uri="{FF2B5EF4-FFF2-40B4-BE49-F238E27FC236}">
                <a16:creationId xmlns:a16="http://schemas.microsoft.com/office/drawing/2014/main" id="{3291CC54-4675-8E02-97DD-62FB8F7CBED5}"/>
              </a:ext>
            </a:extLst>
          </p:cNvPr>
          <p:cNvSpPr/>
          <p:nvPr/>
        </p:nvSpPr>
        <p:spPr>
          <a:xfrm rot="16200000">
            <a:off x="1826412" y="493665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6" name="Ellipszis 35">
            <a:extLst>
              <a:ext uri="{FF2B5EF4-FFF2-40B4-BE49-F238E27FC236}">
                <a16:creationId xmlns:a16="http://schemas.microsoft.com/office/drawing/2014/main" id="{9085CF4E-CE96-5003-A93B-DF22D7B579DF}"/>
              </a:ext>
            </a:extLst>
          </p:cNvPr>
          <p:cNvSpPr/>
          <p:nvPr/>
        </p:nvSpPr>
        <p:spPr>
          <a:xfrm>
            <a:off x="3300019" y="369704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7" name="Ellipszis 36">
            <a:extLst>
              <a:ext uri="{FF2B5EF4-FFF2-40B4-BE49-F238E27FC236}">
                <a16:creationId xmlns:a16="http://schemas.microsoft.com/office/drawing/2014/main" id="{8C4E027F-D34C-195A-06AC-2C97C8391FA5}"/>
              </a:ext>
            </a:extLst>
          </p:cNvPr>
          <p:cNvSpPr/>
          <p:nvPr/>
        </p:nvSpPr>
        <p:spPr>
          <a:xfrm>
            <a:off x="3300019" y="4751283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8" name="Ellipszis 37">
            <a:extLst>
              <a:ext uri="{FF2B5EF4-FFF2-40B4-BE49-F238E27FC236}">
                <a16:creationId xmlns:a16="http://schemas.microsoft.com/office/drawing/2014/main" id="{43FD1C65-BBAB-A8F3-70F8-62E67C34A292}"/>
              </a:ext>
            </a:extLst>
          </p:cNvPr>
          <p:cNvSpPr/>
          <p:nvPr/>
        </p:nvSpPr>
        <p:spPr>
          <a:xfrm rot="5400000">
            <a:off x="3334587" y="475632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39" name="Ellipszis 38">
            <a:extLst>
              <a:ext uri="{FF2B5EF4-FFF2-40B4-BE49-F238E27FC236}">
                <a16:creationId xmlns:a16="http://schemas.microsoft.com/office/drawing/2014/main" id="{68A887B0-072F-142E-83BF-6B1B67E2A42A}"/>
              </a:ext>
            </a:extLst>
          </p:cNvPr>
          <p:cNvSpPr/>
          <p:nvPr/>
        </p:nvSpPr>
        <p:spPr>
          <a:xfrm flipH="1">
            <a:off x="4817661" y="4672793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0" name="Ellipszis 39">
            <a:extLst>
              <a:ext uri="{FF2B5EF4-FFF2-40B4-BE49-F238E27FC236}">
                <a16:creationId xmlns:a16="http://schemas.microsoft.com/office/drawing/2014/main" id="{3995C345-9203-DEBB-AC00-2FD3CA9A932B}"/>
              </a:ext>
            </a:extLst>
          </p:cNvPr>
          <p:cNvSpPr/>
          <p:nvPr/>
        </p:nvSpPr>
        <p:spPr>
          <a:xfrm flipH="1">
            <a:off x="4321394" y="5163080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1" name="Nyíl: jobbra mutató 40">
            <a:extLst>
              <a:ext uri="{FF2B5EF4-FFF2-40B4-BE49-F238E27FC236}">
                <a16:creationId xmlns:a16="http://schemas.microsoft.com/office/drawing/2014/main" id="{A3C6FC44-2463-293A-CC2F-F9952245C0B1}"/>
              </a:ext>
            </a:extLst>
          </p:cNvPr>
          <p:cNvSpPr/>
          <p:nvPr/>
        </p:nvSpPr>
        <p:spPr>
          <a:xfrm>
            <a:off x="4507176" y="5191610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2" name="Nyíl: jobbra mutató 41">
            <a:extLst>
              <a:ext uri="{FF2B5EF4-FFF2-40B4-BE49-F238E27FC236}">
                <a16:creationId xmlns:a16="http://schemas.microsoft.com/office/drawing/2014/main" id="{9CA50BA9-430F-CA46-0370-3CB33E9F50AF}"/>
              </a:ext>
            </a:extLst>
          </p:cNvPr>
          <p:cNvSpPr/>
          <p:nvPr/>
        </p:nvSpPr>
        <p:spPr>
          <a:xfrm rot="16200000">
            <a:off x="4750587" y="4936650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3" name="Ellipszis 42">
            <a:extLst>
              <a:ext uri="{FF2B5EF4-FFF2-40B4-BE49-F238E27FC236}">
                <a16:creationId xmlns:a16="http://schemas.microsoft.com/office/drawing/2014/main" id="{AA830DB5-197A-AF7E-6D5D-72ECC9F73C1B}"/>
              </a:ext>
            </a:extLst>
          </p:cNvPr>
          <p:cNvSpPr/>
          <p:nvPr/>
        </p:nvSpPr>
        <p:spPr>
          <a:xfrm>
            <a:off x="6205144" y="369704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4" name="Ellipszis 43">
            <a:extLst>
              <a:ext uri="{FF2B5EF4-FFF2-40B4-BE49-F238E27FC236}">
                <a16:creationId xmlns:a16="http://schemas.microsoft.com/office/drawing/2014/main" id="{4CE6473D-9549-A212-AC7C-BA766ECA8F14}"/>
              </a:ext>
            </a:extLst>
          </p:cNvPr>
          <p:cNvSpPr/>
          <p:nvPr/>
        </p:nvSpPr>
        <p:spPr>
          <a:xfrm>
            <a:off x="6205144" y="474175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6" name="Ellipszis 45">
            <a:extLst>
              <a:ext uri="{FF2B5EF4-FFF2-40B4-BE49-F238E27FC236}">
                <a16:creationId xmlns:a16="http://schemas.microsoft.com/office/drawing/2014/main" id="{5D0F20DB-B689-4830-8FBA-9D4CB55F9854}"/>
              </a:ext>
            </a:extLst>
          </p:cNvPr>
          <p:cNvSpPr/>
          <p:nvPr/>
        </p:nvSpPr>
        <p:spPr>
          <a:xfrm rot="5400000">
            <a:off x="6220662" y="475622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7" name="Ellipszis 46">
            <a:extLst>
              <a:ext uri="{FF2B5EF4-FFF2-40B4-BE49-F238E27FC236}">
                <a16:creationId xmlns:a16="http://schemas.microsoft.com/office/drawing/2014/main" id="{4BC2F28A-811B-23DA-5472-07EF8AEAC64D}"/>
              </a:ext>
            </a:extLst>
          </p:cNvPr>
          <p:cNvSpPr/>
          <p:nvPr/>
        </p:nvSpPr>
        <p:spPr>
          <a:xfrm flipH="1">
            <a:off x="7457250" y="3633835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8" name="Ellipszis 47">
            <a:extLst>
              <a:ext uri="{FF2B5EF4-FFF2-40B4-BE49-F238E27FC236}">
                <a16:creationId xmlns:a16="http://schemas.microsoft.com/office/drawing/2014/main" id="{E5431396-5BD7-78E7-0F2C-8B85A36B74E1}"/>
              </a:ext>
            </a:extLst>
          </p:cNvPr>
          <p:cNvSpPr/>
          <p:nvPr/>
        </p:nvSpPr>
        <p:spPr>
          <a:xfrm flipH="1">
            <a:off x="8816631" y="4915206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49" name="Nyíl: jobbra mutató 48">
            <a:extLst>
              <a:ext uri="{FF2B5EF4-FFF2-40B4-BE49-F238E27FC236}">
                <a16:creationId xmlns:a16="http://schemas.microsoft.com/office/drawing/2014/main" id="{17023041-81C4-A2BC-E44A-6C622FEDE184}"/>
              </a:ext>
            </a:extLst>
          </p:cNvPr>
          <p:cNvSpPr/>
          <p:nvPr/>
        </p:nvSpPr>
        <p:spPr>
          <a:xfrm>
            <a:off x="7393251" y="518208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0" name="Nyíl: jobbra mutató 49">
            <a:extLst>
              <a:ext uri="{FF2B5EF4-FFF2-40B4-BE49-F238E27FC236}">
                <a16:creationId xmlns:a16="http://schemas.microsoft.com/office/drawing/2014/main" id="{3F23978C-B65D-2045-4D89-A2DC94E94508}"/>
              </a:ext>
            </a:extLst>
          </p:cNvPr>
          <p:cNvSpPr/>
          <p:nvPr/>
        </p:nvSpPr>
        <p:spPr>
          <a:xfrm rot="5400000">
            <a:off x="7636662" y="492712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1" name="Ellipszis 50">
            <a:extLst>
              <a:ext uri="{FF2B5EF4-FFF2-40B4-BE49-F238E27FC236}">
                <a16:creationId xmlns:a16="http://schemas.microsoft.com/office/drawing/2014/main" id="{3B95650E-F314-E11A-2137-81A45D500FC5}"/>
              </a:ext>
            </a:extLst>
          </p:cNvPr>
          <p:cNvSpPr/>
          <p:nvPr/>
        </p:nvSpPr>
        <p:spPr>
          <a:xfrm>
            <a:off x="9100744" y="3697043"/>
            <a:ext cx="2689415" cy="2614112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4" name="Ellipszis 53">
            <a:extLst>
              <a:ext uri="{FF2B5EF4-FFF2-40B4-BE49-F238E27FC236}">
                <a16:creationId xmlns:a16="http://schemas.microsoft.com/office/drawing/2014/main" id="{A8A05862-C00D-5E5E-AF1B-44A615792870}"/>
              </a:ext>
            </a:extLst>
          </p:cNvPr>
          <p:cNvSpPr/>
          <p:nvPr/>
        </p:nvSpPr>
        <p:spPr>
          <a:xfrm>
            <a:off x="9100744" y="4741758"/>
            <a:ext cx="2689415" cy="49486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5" name="Ellipszis 54">
            <a:extLst>
              <a:ext uri="{FF2B5EF4-FFF2-40B4-BE49-F238E27FC236}">
                <a16:creationId xmlns:a16="http://schemas.microsoft.com/office/drawing/2014/main" id="{47819B09-F08B-523F-E8AB-4849FF57CB3A}"/>
              </a:ext>
            </a:extLst>
          </p:cNvPr>
          <p:cNvSpPr/>
          <p:nvPr/>
        </p:nvSpPr>
        <p:spPr>
          <a:xfrm rot="5400000">
            <a:off x="9135312" y="4756224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56" name="Ellipszis 55">
            <a:extLst>
              <a:ext uri="{FF2B5EF4-FFF2-40B4-BE49-F238E27FC236}">
                <a16:creationId xmlns:a16="http://schemas.microsoft.com/office/drawing/2014/main" id="{BF710C4A-17F5-879C-8F30-12348987EAE6}"/>
              </a:ext>
            </a:extLst>
          </p:cNvPr>
          <p:cNvSpPr/>
          <p:nvPr/>
        </p:nvSpPr>
        <p:spPr>
          <a:xfrm flipH="1">
            <a:off x="10116661" y="5172560"/>
            <a:ext cx="155855" cy="147965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0" name="Ellipszis 59">
            <a:extLst>
              <a:ext uri="{FF2B5EF4-FFF2-40B4-BE49-F238E27FC236}">
                <a16:creationId xmlns:a16="http://schemas.microsoft.com/office/drawing/2014/main" id="{EC6CE854-D0E4-7A9A-619D-94DFC52C2495}"/>
              </a:ext>
            </a:extLst>
          </p:cNvPr>
          <p:cNvSpPr/>
          <p:nvPr/>
        </p:nvSpPr>
        <p:spPr>
          <a:xfrm flipH="1">
            <a:off x="10607854" y="4667775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1" name="Nyíl: jobbra mutató 60">
            <a:extLst>
              <a:ext uri="{FF2B5EF4-FFF2-40B4-BE49-F238E27FC236}">
                <a16:creationId xmlns:a16="http://schemas.microsoft.com/office/drawing/2014/main" id="{18C209F7-714C-A467-976F-A5DBE497BE57}"/>
              </a:ext>
            </a:extLst>
          </p:cNvPr>
          <p:cNvSpPr/>
          <p:nvPr/>
        </p:nvSpPr>
        <p:spPr>
          <a:xfrm>
            <a:off x="10307901" y="5182085"/>
            <a:ext cx="268941" cy="107474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2" name="Nyíl: jobbra mutató 61">
            <a:extLst>
              <a:ext uri="{FF2B5EF4-FFF2-40B4-BE49-F238E27FC236}">
                <a16:creationId xmlns:a16="http://schemas.microsoft.com/office/drawing/2014/main" id="{C85DC484-A621-D1D5-5954-E71779B65A64}"/>
              </a:ext>
            </a:extLst>
          </p:cNvPr>
          <p:cNvSpPr/>
          <p:nvPr/>
        </p:nvSpPr>
        <p:spPr>
          <a:xfrm rot="5400000">
            <a:off x="10551312" y="4927125"/>
            <a:ext cx="268941" cy="107474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3" name="Ellipszis 62">
            <a:extLst>
              <a:ext uri="{FF2B5EF4-FFF2-40B4-BE49-F238E27FC236}">
                <a16:creationId xmlns:a16="http://schemas.microsoft.com/office/drawing/2014/main" id="{24038D02-84AB-5190-74C1-F55635207C91}"/>
              </a:ext>
            </a:extLst>
          </p:cNvPr>
          <p:cNvSpPr/>
          <p:nvPr/>
        </p:nvSpPr>
        <p:spPr>
          <a:xfrm>
            <a:off x="1013962" y="5661685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4" name="Ellipszis 63">
            <a:extLst>
              <a:ext uri="{FF2B5EF4-FFF2-40B4-BE49-F238E27FC236}">
                <a16:creationId xmlns:a16="http://schemas.microsoft.com/office/drawing/2014/main" id="{8A750507-E61A-B9B9-C45E-991F3B8ECAE8}"/>
              </a:ext>
            </a:extLst>
          </p:cNvPr>
          <p:cNvSpPr/>
          <p:nvPr/>
        </p:nvSpPr>
        <p:spPr>
          <a:xfrm>
            <a:off x="4583859" y="4930120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5" name="Ellipszis 64">
            <a:extLst>
              <a:ext uri="{FF2B5EF4-FFF2-40B4-BE49-F238E27FC236}">
                <a16:creationId xmlns:a16="http://schemas.microsoft.com/office/drawing/2014/main" id="{0B20D672-97D3-3715-5440-1CE30F5297F4}"/>
              </a:ext>
            </a:extLst>
          </p:cNvPr>
          <p:cNvSpPr/>
          <p:nvPr/>
        </p:nvSpPr>
        <p:spPr>
          <a:xfrm>
            <a:off x="8175036" y="4281513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6" name="Ellipszis 65">
            <a:extLst>
              <a:ext uri="{FF2B5EF4-FFF2-40B4-BE49-F238E27FC236}">
                <a16:creationId xmlns:a16="http://schemas.microsoft.com/office/drawing/2014/main" id="{AE40D755-0BC5-8ABC-9147-FA3C0C9ABCA9}"/>
              </a:ext>
            </a:extLst>
          </p:cNvPr>
          <p:cNvSpPr/>
          <p:nvPr/>
        </p:nvSpPr>
        <p:spPr>
          <a:xfrm>
            <a:off x="10391831" y="4939152"/>
            <a:ext cx="111584" cy="117489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7" name="Nyíl: felfelé mutató 66">
            <a:extLst>
              <a:ext uri="{FF2B5EF4-FFF2-40B4-BE49-F238E27FC236}">
                <a16:creationId xmlns:a16="http://schemas.microsoft.com/office/drawing/2014/main" id="{6E3FA9AE-3193-67D8-3764-90B8357486A4}"/>
              </a:ext>
            </a:extLst>
          </p:cNvPr>
          <p:cNvSpPr/>
          <p:nvPr/>
        </p:nvSpPr>
        <p:spPr>
          <a:xfrm flipH="1">
            <a:off x="1639540" y="4404644"/>
            <a:ext cx="131728" cy="576218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8" name="Nyíl: felfelé mutató 67">
            <a:extLst>
              <a:ext uri="{FF2B5EF4-FFF2-40B4-BE49-F238E27FC236}">
                <a16:creationId xmlns:a16="http://schemas.microsoft.com/office/drawing/2014/main" id="{C0002325-8CAC-A5F1-1AC3-2297A3C07FFA}"/>
              </a:ext>
            </a:extLst>
          </p:cNvPr>
          <p:cNvSpPr/>
          <p:nvPr/>
        </p:nvSpPr>
        <p:spPr>
          <a:xfrm rot="5400000" flipH="1">
            <a:off x="1938916" y="4678967"/>
            <a:ext cx="131728" cy="576218"/>
          </a:xfrm>
          <a:prstGeom prst="up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hu-HU"/>
          </a:p>
        </p:txBody>
      </p:sp>
      <p:sp>
        <p:nvSpPr>
          <p:cNvPr id="69" name="Ellipszis 68">
            <a:extLst>
              <a:ext uri="{FF2B5EF4-FFF2-40B4-BE49-F238E27FC236}">
                <a16:creationId xmlns:a16="http://schemas.microsoft.com/office/drawing/2014/main" id="{C3AA68C3-C511-621D-B0F4-242F6996F028}"/>
              </a:ext>
            </a:extLst>
          </p:cNvPr>
          <p:cNvSpPr/>
          <p:nvPr/>
        </p:nvSpPr>
        <p:spPr>
          <a:xfrm flipH="1">
            <a:off x="297662" y="4911648"/>
            <a:ext cx="155855" cy="147965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0" name="Szövegdoboz 69">
            <a:extLst>
              <a:ext uri="{FF2B5EF4-FFF2-40B4-BE49-F238E27FC236}">
                <a16:creationId xmlns:a16="http://schemas.microsoft.com/office/drawing/2014/main" id="{7AF07645-E280-02B9-026B-3BC84B7062F7}"/>
              </a:ext>
            </a:extLst>
          </p:cNvPr>
          <p:cNvSpPr txBox="1"/>
          <p:nvPr/>
        </p:nvSpPr>
        <p:spPr>
          <a:xfrm>
            <a:off x="4942491" y="135374"/>
            <a:ext cx="2307019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ELEKTRON2</a:t>
            </a:r>
            <a:endParaRPr lang="hu-HU" sz="2800" dirty="0">
              <a:solidFill>
                <a:srgbClr val="FF0000"/>
              </a:solidFill>
            </a:endParaRPr>
          </a:p>
        </p:txBody>
      </p:sp>
      <p:sp>
        <p:nvSpPr>
          <p:cNvPr id="71" name="Szövegdoboz 70">
            <a:extLst>
              <a:ext uri="{FF2B5EF4-FFF2-40B4-BE49-F238E27FC236}">
                <a16:creationId xmlns:a16="http://schemas.microsoft.com/office/drawing/2014/main" id="{27046D52-715F-BC7A-D6AB-0D9219C45445}"/>
              </a:ext>
            </a:extLst>
          </p:cNvPr>
          <p:cNvSpPr txBox="1"/>
          <p:nvPr/>
        </p:nvSpPr>
        <p:spPr>
          <a:xfrm>
            <a:off x="4996710" y="3271007"/>
            <a:ext cx="21985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28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POZITRON2</a:t>
            </a:r>
            <a:endParaRPr lang="hu-HU" sz="2800" dirty="0">
              <a:solidFill>
                <a:srgbClr val="0000FF"/>
              </a:solidFill>
            </a:endParaRPr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F38E3FDB-0553-E432-644E-ABD05697AC92}"/>
              </a:ext>
            </a:extLst>
          </p:cNvPr>
          <p:cNvSpPr/>
          <p:nvPr/>
        </p:nvSpPr>
        <p:spPr>
          <a:xfrm rot="5400000">
            <a:off x="395172" y="1586402"/>
            <a:ext cx="2614112" cy="495558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2" name="Szövegdoboz 71">
            <a:extLst>
              <a:ext uri="{FF2B5EF4-FFF2-40B4-BE49-F238E27FC236}">
                <a16:creationId xmlns:a16="http://schemas.microsoft.com/office/drawing/2014/main" id="{7BDFA86F-FB45-AADC-00CC-F68B00CA5285}"/>
              </a:ext>
            </a:extLst>
          </p:cNvPr>
          <p:cNvSpPr txBox="1"/>
          <p:nvPr/>
        </p:nvSpPr>
        <p:spPr>
          <a:xfrm>
            <a:off x="4561766" y="6201096"/>
            <a:ext cx="322556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Pulzáló súlypont!</a:t>
            </a:r>
          </a:p>
        </p:txBody>
      </p:sp>
    </p:spTree>
    <p:extLst>
      <p:ext uri="{BB962C8B-B14F-4D97-AF65-F5344CB8AC3E}">
        <p14:creationId xmlns:p14="http://schemas.microsoft.com/office/powerpoint/2010/main" val="25864091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A9DD6-0083-2CE5-7F92-603BA1884D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>
            <a:extLst>
              <a:ext uri="{FF2B5EF4-FFF2-40B4-BE49-F238E27FC236}">
                <a16:creationId xmlns:a16="http://schemas.microsoft.com/office/drawing/2014/main" id="{C2054FED-B753-59C9-3E92-393DC286947C}"/>
              </a:ext>
            </a:extLst>
          </p:cNvPr>
          <p:cNvSpPr/>
          <p:nvPr/>
        </p:nvSpPr>
        <p:spPr>
          <a:xfrm>
            <a:off x="3499243" y="1356209"/>
            <a:ext cx="5193514" cy="50150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DA9F78A8-7144-A848-8F33-C194A6B2C9EE}"/>
              </a:ext>
            </a:extLst>
          </p:cNvPr>
          <p:cNvSpPr/>
          <p:nvPr/>
        </p:nvSpPr>
        <p:spPr>
          <a:xfrm>
            <a:off x="3379325" y="3332102"/>
            <a:ext cx="5193514" cy="949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A7136130-7B5C-56C7-50BD-386592AFA314}"/>
              </a:ext>
            </a:extLst>
          </p:cNvPr>
          <p:cNvSpPr/>
          <p:nvPr/>
        </p:nvSpPr>
        <p:spPr>
          <a:xfrm flipH="1">
            <a:off x="5950592" y="1216405"/>
            <a:ext cx="300971" cy="283863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211E1E41-40F2-D676-0FF4-1FA6BDDD0331}"/>
              </a:ext>
            </a:extLst>
          </p:cNvPr>
          <p:cNvSpPr/>
          <p:nvPr/>
        </p:nvSpPr>
        <p:spPr>
          <a:xfrm flipH="1">
            <a:off x="3368302" y="3672815"/>
            <a:ext cx="300971" cy="2838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07DACD05-5350-53B6-E162-08E3C671CB43}"/>
              </a:ext>
            </a:extLst>
          </p:cNvPr>
          <p:cNvSpPr/>
          <p:nvPr/>
        </p:nvSpPr>
        <p:spPr>
          <a:xfrm>
            <a:off x="5673509" y="4173277"/>
            <a:ext cx="519350" cy="20618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Nyíl: jobbra mutató 6">
            <a:extLst>
              <a:ext uri="{FF2B5EF4-FFF2-40B4-BE49-F238E27FC236}">
                <a16:creationId xmlns:a16="http://schemas.microsoft.com/office/drawing/2014/main" id="{3D17F151-BAC9-534F-9913-8C8E91257B74}"/>
              </a:ext>
            </a:extLst>
          </p:cNvPr>
          <p:cNvSpPr/>
          <p:nvPr/>
        </p:nvSpPr>
        <p:spPr>
          <a:xfrm rot="5400000">
            <a:off x="6322840" y="3687679"/>
            <a:ext cx="515951" cy="20754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Nyíl: felfelé mutató 7">
            <a:extLst>
              <a:ext uri="{FF2B5EF4-FFF2-40B4-BE49-F238E27FC236}">
                <a16:creationId xmlns:a16="http://schemas.microsoft.com/office/drawing/2014/main" id="{2223E681-9F8B-1F9F-ED34-5B9F11A89400}"/>
              </a:ext>
            </a:extLst>
          </p:cNvPr>
          <p:cNvSpPr/>
          <p:nvPr/>
        </p:nvSpPr>
        <p:spPr>
          <a:xfrm flipH="1">
            <a:off x="5968811" y="2684385"/>
            <a:ext cx="254379" cy="1105443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felfelé mutató 8">
            <a:extLst>
              <a:ext uri="{FF2B5EF4-FFF2-40B4-BE49-F238E27FC236}">
                <a16:creationId xmlns:a16="http://schemas.microsoft.com/office/drawing/2014/main" id="{43C4D16D-6D97-1E8E-CF15-93D89C6F23BC}"/>
              </a:ext>
            </a:extLst>
          </p:cNvPr>
          <p:cNvSpPr/>
          <p:nvPr/>
        </p:nvSpPr>
        <p:spPr>
          <a:xfrm rot="16200000" flipH="1">
            <a:off x="5432077" y="3252740"/>
            <a:ext cx="252713" cy="1112731"/>
          </a:xfrm>
          <a:prstGeom prst="up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80C462F7-23E4-8A92-7D98-065BD6E31EDF}"/>
              </a:ext>
            </a:extLst>
          </p:cNvPr>
          <p:cNvSpPr/>
          <p:nvPr/>
        </p:nvSpPr>
        <p:spPr>
          <a:xfrm>
            <a:off x="4738309" y="2436192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4F4BDE0C-2C32-BB39-113A-B7DF4A465476}"/>
              </a:ext>
            </a:extLst>
          </p:cNvPr>
          <p:cNvSpPr/>
          <p:nvPr/>
        </p:nvSpPr>
        <p:spPr>
          <a:xfrm rot="5400000">
            <a:off x="3588484" y="3392497"/>
            <a:ext cx="5015033" cy="95696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B0C2CA3D-1B6F-A8D1-6B0C-57A22A010C7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21932" y="134633"/>
            <a:ext cx="11164551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r*2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/2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0,7071*r,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kvázi</a:t>
            </a:r>
            <a:r>
              <a:rPr lang="hu-HU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hu-HU" sz="3200" b="1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sugárral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PULZÁL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”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súlypontban egyesetett 2*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PIX</a:t>
            </a:r>
            <a:r>
              <a:rPr lang="hu-HU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ez egy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„rezgőkőr-elem”</a:t>
            </a:r>
            <a:endParaRPr lang="hu-HU" sz="3200" dirty="0">
              <a:solidFill>
                <a:srgbClr val="FF0000"/>
              </a:solidFill>
            </a:endParaRPr>
          </a:p>
        </p:txBody>
      </p:sp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6E353656-8904-1AD7-D58E-975D9472BE50}"/>
              </a:ext>
            </a:extLst>
          </p:cNvPr>
          <p:cNvCxnSpPr>
            <a:cxnSpLocks/>
          </p:cNvCxnSpPr>
          <p:nvPr/>
        </p:nvCxnSpPr>
        <p:spPr>
          <a:xfrm flipH="1">
            <a:off x="3499243" y="3807895"/>
            <a:ext cx="2582103" cy="3894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Egyenes összekötő nyíllal 37">
            <a:extLst>
              <a:ext uri="{FF2B5EF4-FFF2-40B4-BE49-F238E27FC236}">
                <a16:creationId xmlns:a16="http://schemas.microsoft.com/office/drawing/2014/main" id="{0BC9C0F3-DDA8-8B44-8009-8F8CDAC6E650}"/>
              </a:ext>
            </a:extLst>
          </p:cNvPr>
          <p:cNvCxnSpPr>
            <a:cxnSpLocks/>
            <a:stCxn id="9" idx="2"/>
            <a:endCxn id="28" idx="5"/>
          </p:cNvCxnSpPr>
          <p:nvPr/>
        </p:nvCxnSpPr>
        <p:spPr>
          <a:xfrm>
            <a:off x="6114799" y="3809106"/>
            <a:ext cx="1379526" cy="14252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6907E8C3-2CD5-CCEB-5E66-ECC9CFFDCBB5}"/>
              </a:ext>
            </a:extLst>
          </p:cNvPr>
          <p:cNvSpPr txBox="1"/>
          <p:nvPr/>
        </p:nvSpPr>
        <p:spPr>
          <a:xfrm>
            <a:off x="6905394" y="4337156"/>
            <a:ext cx="474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24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hu-HU" sz="240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799A148C-60B8-1EE4-D6C4-4BC0185D6E3B}"/>
              </a:ext>
            </a:extLst>
          </p:cNvPr>
          <p:cNvSpPr txBox="1"/>
          <p:nvPr/>
        </p:nvSpPr>
        <p:spPr>
          <a:xfrm>
            <a:off x="4119582" y="3429609"/>
            <a:ext cx="432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endParaRPr lang="hu-HU" sz="2400" dirty="0"/>
          </a:p>
        </p:txBody>
      </p:sp>
      <p:sp>
        <p:nvSpPr>
          <p:cNvPr id="12" name="Nyíl: felfelé mutató 11">
            <a:extLst>
              <a:ext uri="{FF2B5EF4-FFF2-40B4-BE49-F238E27FC236}">
                <a16:creationId xmlns:a16="http://schemas.microsoft.com/office/drawing/2014/main" id="{BD08D4E6-6E81-6DB5-A0CC-3DCF4B795234}"/>
              </a:ext>
            </a:extLst>
          </p:cNvPr>
          <p:cNvSpPr/>
          <p:nvPr/>
        </p:nvSpPr>
        <p:spPr>
          <a:xfrm rot="18931250" flipH="1">
            <a:off x="5436710" y="2584070"/>
            <a:ext cx="264693" cy="1391614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Nyíl: felfelé mutató 12">
            <a:extLst>
              <a:ext uri="{FF2B5EF4-FFF2-40B4-BE49-F238E27FC236}">
                <a16:creationId xmlns:a16="http://schemas.microsoft.com/office/drawing/2014/main" id="{4A58B840-CC6F-2C69-6B20-0C01D93117EB}"/>
              </a:ext>
            </a:extLst>
          </p:cNvPr>
          <p:cNvSpPr/>
          <p:nvPr/>
        </p:nvSpPr>
        <p:spPr>
          <a:xfrm rot="8107533" flipH="1">
            <a:off x="6182504" y="3699990"/>
            <a:ext cx="245453" cy="615817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8" name="Ellipszis 27">
            <a:extLst>
              <a:ext uri="{FF2B5EF4-FFF2-40B4-BE49-F238E27FC236}">
                <a16:creationId xmlns:a16="http://schemas.microsoft.com/office/drawing/2014/main" id="{19CBE7F1-763E-045B-85E9-85DE37B332FF}"/>
              </a:ext>
            </a:extLst>
          </p:cNvPr>
          <p:cNvSpPr/>
          <p:nvPr/>
        </p:nvSpPr>
        <p:spPr>
          <a:xfrm>
            <a:off x="7310402" y="5041946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2" name="Ellipszis 31">
            <a:extLst>
              <a:ext uri="{FF2B5EF4-FFF2-40B4-BE49-F238E27FC236}">
                <a16:creationId xmlns:a16="http://schemas.microsoft.com/office/drawing/2014/main" id="{65F2605F-3066-0887-F17E-4F23F8FA4EE8}"/>
              </a:ext>
            </a:extLst>
          </p:cNvPr>
          <p:cNvSpPr/>
          <p:nvPr/>
        </p:nvSpPr>
        <p:spPr>
          <a:xfrm>
            <a:off x="5961034" y="3680758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Szövegdoboz 13">
            <a:extLst>
              <a:ext uri="{FF2B5EF4-FFF2-40B4-BE49-F238E27FC236}">
                <a16:creationId xmlns:a16="http://schemas.microsoft.com/office/drawing/2014/main" id="{29F40FBA-FC3D-0F2E-022A-2C7C0CDB68C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7977916" y="1204329"/>
            <a:ext cx="3344250" cy="55092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PULZÁLÁS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 szemlélteti </a:t>
            </a:r>
          </a:p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elektron </a:t>
            </a:r>
          </a:p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HULLÁM-</a:t>
            </a:r>
          </a:p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természetét, </a:t>
            </a:r>
          </a:p>
          <a:p>
            <a:pPr algn="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vetülete</a:t>
            </a:r>
          </a:p>
          <a:p>
            <a:pPr algn="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szinusz</a:t>
            </a:r>
          </a:p>
          <a:p>
            <a:pPr algn="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hullám.</a:t>
            </a:r>
          </a:p>
          <a:p>
            <a:pPr algn="r"/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MÁGNESRE</a:t>
            </a:r>
          </a:p>
          <a:p>
            <a:pPr algn="r"/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EMLÉKEZTET!</a:t>
            </a:r>
          </a:p>
          <a:p>
            <a:pPr algn="r"/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Szövegdoboz 14">
            <a:extLst>
              <a:ext uri="{FF2B5EF4-FFF2-40B4-BE49-F238E27FC236}">
                <a16:creationId xmlns:a16="http://schemas.microsoft.com/office/drawing/2014/main" id="{32D9A9A3-AAF0-445D-F59C-50DC9CEC0771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1768209"/>
            <a:ext cx="3482221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Úgy tűnik, hogy </a:t>
            </a:r>
          </a:p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összhangban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van a</a:t>
            </a:r>
          </a:p>
          <a:p>
            <a:pPr algn="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QED</a:t>
            </a:r>
          </a:p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Kvantum</a:t>
            </a:r>
          </a:p>
          <a:p>
            <a:pPr algn="r"/>
            <a:r>
              <a:rPr lang="hu-HU" sz="32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</a:t>
            </a: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Dinamika </a:t>
            </a:r>
          </a:p>
          <a:p>
            <a:pPr algn="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elmélet </a:t>
            </a:r>
          </a:p>
          <a:p>
            <a:pPr algn="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lényegével.</a:t>
            </a:r>
          </a:p>
          <a:p>
            <a:pPr algn="r"/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299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2DE00F-C049-8331-AD43-51BF7567A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zis 1">
            <a:extLst>
              <a:ext uri="{FF2B5EF4-FFF2-40B4-BE49-F238E27FC236}">
                <a16:creationId xmlns:a16="http://schemas.microsoft.com/office/drawing/2014/main" id="{2B03FB0A-ABF5-F06C-64D6-597437C7B16D}"/>
              </a:ext>
            </a:extLst>
          </p:cNvPr>
          <p:cNvSpPr>
            <a:spLocks/>
          </p:cNvSpPr>
          <p:nvPr/>
        </p:nvSpPr>
        <p:spPr>
          <a:xfrm>
            <a:off x="533021" y="1021668"/>
            <a:ext cx="5193514" cy="501503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3" name="Ellipszis 2">
            <a:extLst>
              <a:ext uri="{FF2B5EF4-FFF2-40B4-BE49-F238E27FC236}">
                <a16:creationId xmlns:a16="http://schemas.microsoft.com/office/drawing/2014/main" id="{66A83DC9-E646-F032-387A-EE28CA03B3BE}"/>
              </a:ext>
            </a:extLst>
          </p:cNvPr>
          <p:cNvSpPr>
            <a:spLocks/>
          </p:cNvSpPr>
          <p:nvPr/>
        </p:nvSpPr>
        <p:spPr>
          <a:xfrm>
            <a:off x="533021" y="2986410"/>
            <a:ext cx="5193514" cy="949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7F23B2D5-84DE-0823-6783-E89A472C074D}"/>
              </a:ext>
            </a:extLst>
          </p:cNvPr>
          <p:cNvSpPr>
            <a:spLocks/>
          </p:cNvSpPr>
          <p:nvPr/>
        </p:nvSpPr>
        <p:spPr>
          <a:xfrm flipH="1">
            <a:off x="3441568" y="2844476"/>
            <a:ext cx="300971" cy="283863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986988C8-AC72-BA2E-3C0A-A8DDE037931D}"/>
              </a:ext>
            </a:extLst>
          </p:cNvPr>
          <p:cNvSpPr>
            <a:spLocks/>
          </p:cNvSpPr>
          <p:nvPr/>
        </p:nvSpPr>
        <p:spPr>
          <a:xfrm flipH="1">
            <a:off x="379778" y="3315972"/>
            <a:ext cx="300971" cy="2838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6" name="Nyíl: jobbra mutató 5">
            <a:extLst>
              <a:ext uri="{FF2B5EF4-FFF2-40B4-BE49-F238E27FC236}">
                <a16:creationId xmlns:a16="http://schemas.microsoft.com/office/drawing/2014/main" id="{263385E9-1032-A0CA-3422-418FDC6DD039}"/>
              </a:ext>
            </a:extLst>
          </p:cNvPr>
          <p:cNvSpPr>
            <a:spLocks/>
          </p:cNvSpPr>
          <p:nvPr/>
        </p:nvSpPr>
        <p:spPr>
          <a:xfrm>
            <a:off x="2707287" y="3827585"/>
            <a:ext cx="519350" cy="20618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7" name="Nyíl: jobbra mutató 6">
            <a:extLst>
              <a:ext uri="{FF2B5EF4-FFF2-40B4-BE49-F238E27FC236}">
                <a16:creationId xmlns:a16="http://schemas.microsoft.com/office/drawing/2014/main" id="{B9EA7FA2-A3EF-9FE6-DB1C-29149615A64F}"/>
              </a:ext>
            </a:extLst>
          </p:cNvPr>
          <p:cNvSpPr>
            <a:spLocks/>
          </p:cNvSpPr>
          <p:nvPr/>
        </p:nvSpPr>
        <p:spPr>
          <a:xfrm rot="5400000">
            <a:off x="3356381" y="3340365"/>
            <a:ext cx="515951" cy="20754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8" name="Nyíl: felfelé mutató 7">
            <a:extLst>
              <a:ext uri="{FF2B5EF4-FFF2-40B4-BE49-F238E27FC236}">
                <a16:creationId xmlns:a16="http://schemas.microsoft.com/office/drawing/2014/main" id="{39C0BA7D-F5C0-CE97-82FA-1B1DBDDF7C74}"/>
              </a:ext>
            </a:extLst>
          </p:cNvPr>
          <p:cNvSpPr>
            <a:spLocks/>
          </p:cNvSpPr>
          <p:nvPr/>
        </p:nvSpPr>
        <p:spPr>
          <a:xfrm flipH="1">
            <a:off x="2984736" y="2338693"/>
            <a:ext cx="254379" cy="1105443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9" name="Nyíl: felfelé mutató 8">
            <a:extLst>
              <a:ext uri="{FF2B5EF4-FFF2-40B4-BE49-F238E27FC236}">
                <a16:creationId xmlns:a16="http://schemas.microsoft.com/office/drawing/2014/main" id="{D5B80F77-0009-813C-5176-9FE825BE4838}"/>
              </a:ext>
            </a:extLst>
          </p:cNvPr>
          <p:cNvSpPr>
            <a:spLocks/>
          </p:cNvSpPr>
          <p:nvPr/>
        </p:nvSpPr>
        <p:spPr>
          <a:xfrm rot="16200000" flipH="1">
            <a:off x="2432402" y="2907048"/>
            <a:ext cx="252713" cy="1112731"/>
          </a:xfrm>
          <a:prstGeom prst="up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5C0C013F-FAF9-7733-C8F5-24DBFDDCA314}"/>
              </a:ext>
            </a:extLst>
          </p:cNvPr>
          <p:cNvSpPr>
            <a:spLocks/>
          </p:cNvSpPr>
          <p:nvPr/>
        </p:nvSpPr>
        <p:spPr>
          <a:xfrm>
            <a:off x="1798131" y="3101582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1" name="Ellipszis 10">
            <a:extLst>
              <a:ext uri="{FF2B5EF4-FFF2-40B4-BE49-F238E27FC236}">
                <a16:creationId xmlns:a16="http://schemas.microsoft.com/office/drawing/2014/main" id="{4B18483A-3A00-4F88-82BD-7C444D023F27}"/>
              </a:ext>
            </a:extLst>
          </p:cNvPr>
          <p:cNvSpPr>
            <a:spLocks/>
          </p:cNvSpPr>
          <p:nvPr/>
        </p:nvSpPr>
        <p:spPr>
          <a:xfrm rot="5400000">
            <a:off x="622262" y="3046805"/>
            <a:ext cx="5015033" cy="95696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576C308E-BC57-1D90-50BB-435FDA485004}"/>
              </a:ext>
            </a:extLst>
          </p:cNvPr>
          <p:cNvSpPr>
            <a:spLocks/>
          </p:cNvSpPr>
          <p:nvPr/>
        </p:nvSpPr>
        <p:spPr>
          <a:xfrm>
            <a:off x="2599547" y="4805712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4D504D1E-F42C-9E30-57B9-A51B339D8B9E}"/>
              </a:ext>
            </a:extLst>
          </p:cNvPr>
          <p:cNvSpPr>
            <a:spLocks/>
          </p:cNvSpPr>
          <p:nvPr/>
        </p:nvSpPr>
        <p:spPr>
          <a:xfrm>
            <a:off x="4092142" y="2048382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7" name="Ellipszis 16">
            <a:extLst>
              <a:ext uri="{FF2B5EF4-FFF2-40B4-BE49-F238E27FC236}">
                <a16:creationId xmlns:a16="http://schemas.microsoft.com/office/drawing/2014/main" id="{0BC01C8F-FC65-809B-4768-8CA23EB50236}"/>
              </a:ext>
            </a:extLst>
          </p:cNvPr>
          <p:cNvSpPr>
            <a:spLocks/>
          </p:cNvSpPr>
          <p:nvPr/>
        </p:nvSpPr>
        <p:spPr>
          <a:xfrm>
            <a:off x="4026469" y="3603113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7" name="Ellipszis 26">
            <a:extLst>
              <a:ext uri="{FF2B5EF4-FFF2-40B4-BE49-F238E27FC236}">
                <a16:creationId xmlns:a16="http://schemas.microsoft.com/office/drawing/2014/main" id="{FC26098E-A9EB-3FFD-4707-51FA1B438BB9}"/>
              </a:ext>
            </a:extLst>
          </p:cNvPr>
          <p:cNvSpPr>
            <a:spLocks/>
          </p:cNvSpPr>
          <p:nvPr/>
        </p:nvSpPr>
        <p:spPr>
          <a:xfrm rot="18423124">
            <a:off x="1347039" y="2338684"/>
            <a:ext cx="3423709" cy="215798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bg1"/>
              </a:solidFill>
            </a:endParaRPr>
          </a:p>
        </p:txBody>
      </p:sp>
      <p:sp>
        <p:nvSpPr>
          <p:cNvPr id="29" name="Szövegdoboz 28">
            <a:extLst>
              <a:ext uri="{FF2B5EF4-FFF2-40B4-BE49-F238E27FC236}">
                <a16:creationId xmlns:a16="http://schemas.microsoft.com/office/drawing/2014/main" id="{B89AAEAE-9062-4CB3-AA56-4E0A764DD2DE}"/>
              </a:ext>
            </a:extLst>
          </p:cNvPr>
          <p:cNvSpPr txBox="1">
            <a:spLocks/>
          </p:cNvSpPr>
          <p:nvPr/>
        </p:nvSpPr>
        <p:spPr>
          <a:xfrm>
            <a:off x="274320" y="370763"/>
            <a:ext cx="1159225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Szummárum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kvázi 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hu-HU" sz="3200" b="1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sugárral kering vagy pulzál a súlypontban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egyesített 2*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PIX</a:t>
            </a:r>
            <a:endParaRPr lang="hu-HU" sz="3200" baseline="-25000" dirty="0"/>
          </a:p>
        </p:txBody>
      </p:sp>
      <p:cxnSp>
        <p:nvCxnSpPr>
          <p:cNvPr id="31" name="Egyenes összekötő nyíllal 30">
            <a:extLst>
              <a:ext uri="{FF2B5EF4-FFF2-40B4-BE49-F238E27FC236}">
                <a16:creationId xmlns:a16="http://schemas.microsoft.com/office/drawing/2014/main" id="{79A2F2ED-B324-36A0-D7FD-4C9181862C69}"/>
              </a:ext>
            </a:extLst>
          </p:cNvPr>
          <p:cNvCxnSpPr>
            <a:cxnSpLocks/>
          </p:cNvCxnSpPr>
          <p:nvPr/>
        </p:nvCxnSpPr>
        <p:spPr>
          <a:xfrm flipH="1">
            <a:off x="533021" y="3452264"/>
            <a:ext cx="2437140" cy="0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8" name="Egyenes összekötő nyíllal 37">
            <a:extLst>
              <a:ext uri="{FF2B5EF4-FFF2-40B4-BE49-F238E27FC236}">
                <a16:creationId xmlns:a16="http://schemas.microsoft.com/office/drawing/2014/main" id="{3D8E8FEB-1AC1-C0D0-40F5-FA55C62D311D}"/>
              </a:ext>
            </a:extLst>
          </p:cNvPr>
          <p:cNvCxnSpPr>
            <a:cxnSpLocks/>
            <a:stCxn id="9" idx="2"/>
          </p:cNvCxnSpPr>
          <p:nvPr/>
        </p:nvCxnSpPr>
        <p:spPr>
          <a:xfrm flipH="1">
            <a:off x="2848110" y="3463414"/>
            <a:ext cx="267014" cy="1440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Szövegdoboz 43">
            <a:extLst>
              <a:ext uri="{FF2B5EF4-FFF2-40B4-BE49-F238E27FC236}">
                <a16:creationId xmlns:a16="http://schemas.microsoft.com/office/drawing/2014/main" id="{9809F3CB-8EC0-1495-88D9-56626BCB8B27}"/>
              </a:ext>
            </a:extLst>
          </p:cNvPr>
          <p:cNvSpPr txBox="1">
            <a:spLocks/>
          </p:cNvSpPr>
          <p:nvPr/>
        </p:nvSpPr>
        <p:spPr>
          <a:xfrm>
            <a:off x="2801744" y="4013766"/>
            <a:ext cx="474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24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hu-HU" sz="2400" dirty="0"/>
          </a:p>
        </p:txBody>
      </p:sp>
      <p:sp>
        <p:nvSpPr>
          <p:cNvPr id="46" name="Szövegdoboz 45">
            <a:extLst>
              <a:ext uri="{FF2B5EF4-FFF2-40B4-BE49-F238E27FC236}">
                <a16:creationId xmlns:a16="http://schemas.microsoft.com/office/drawing/2014/main" id="{8E42B05A-CBFD-2FA7-5F90-C79CDBDE2B98}"/>
              </a:ext>
            </a:extLst>
          </p:cNvPr>
          <p:cNvSpPr txBox="1">
            <a:spLocks/>
          </p:cNvSpPr>
          <p:nvPr/>
        </p:nvSpPr>
        <p:spPr>
          <a:xfrm>
            <a:off x="1153360" y="3083917"/>
            <a:ext cx="432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endParaRPr lang="hu-HU" sz="2400" dirty="0"/>
          </a:p>
        </p:txBody>
      </p:sp>
      <p:sp>
        <p:nvSpPr>
          <p:cNvPr id="12" name="Nyíl: felfelé mutató 11">
            <a:extLst>
              <a:ext uri="{FF2B5EF4-FFF2-40B4-BE49-F238E27FC236}">
                <a16:creationId xmlns:a16="http://schemas.microsoft.com/office/drawing/2014/main" id="{275F9636-077F-A911-300F-BF8624AE12F9}"/>
              </a:ext>
            </a:extLst>
          </p:cNvPr>
          <p:cNvSpPr>
            <a:spLocks/>
          </p:cNvSpPr>
          <p:nvPr/>
        </p:nvSpPr>
        <p:spPr>
          <a:xfrm rot="18931250" flipH="1">
            <a:off x="2437035" y="2238378"/>
            <a:ext cx="264693" cy="1391614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3" name="Nyíl: felfelé mutató 12">
            <a:extLst>
              <a:ext uri="{FF2B5EF4-FFF2-40B4-BE49-F238E27FC236}">
                <a16:creationId xmlns:a16="http://schemas.microsoft.com/office/drawing/2014/main" id="{F6D1DC00-9486-B7CD-41C8-66ADD9FDC8F1}"/>
              </a:ext>
            </a:extLst>
          </p:cNvPr>
          <p:cNvSpPr>
            <a:spLocks/>
          </p:cNvSpPr>
          <p:nvPr/>
        </p:nvSpPr>
        <p:spPr>
          <a:xfrm rot="8155653" flipH="1">
            <a:off x="3171678" y="3365449"/>
            <a:ext cx="245453" cy="615817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B285531D-2188-32DA-D827-F7752A78A030}"/>
              </a:ext>
            </a:extLst>
          </p:cNvPr>
          <p:cNvSpPr/>
          <p:nvPr/>
        </p:nvSpPr>
        <p:spPr>
          <a:xfrm>
            <a:off x="6365103" y="999365"/>
            <a:ext cx="5193514" cy="5015033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dirty="0"/>
          </a:p>
        </p:txBody>
      </p:sp>
      <p:sp>
        <p:nvSpPr>
          <p:cNvPr id="18" name="Ellipszis 17">
            <a:extLst>
              <a:ext uri="{FF2B5EF4-FFF2-40B4-BE49-F238E27FC236}">
                <a16:creationId xmlns:a16="http://schemas.microsoft.com/office/drawing/2014/main" id="{460CF948-220E-A042-64B5-196D5FA08676}"/>
              </a:ext>
            </a:extLst>
          </p:cNvPr>
          <p:cNvSpPr/>
          <p:nvPr/>
        </p:nvSpPr>
        <p:spPr>
          <a:xfrm>
            <a:off x="6245185" y="2975258"/>
            <a:ext cx="5193514" cy="949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CDB5AB53-4F60-68C1-DE6B-DCFB55C07D0E}"/>
              </a:ext>
            </a:extLst>
          </p:cNvPr>
          <p:cNvSpPr/>
          <p:nvPr/>
        </p:nvSpPr>
        <p:spPr>
          <a:xfrm flipH="1">
            <a:off x="8816452" y="859561"/>
            <a:ext cx="300971" cy="283863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0" name="Ellipszis 19">
            <a:extLst>
              <a:ext uri="{FF2B5EF4-FFF2-40B4-BE49-F238E27FC236}">
                <a16:creationId xmlns:a16="http://schemas.microsoft.com/office/drawing/2014/main" id="{8A6873DB-1D85-D5A9-4436-26A56BFA2A23}"/>
              </a:ext>
            </a:extLst>
          </p:cNvPr>
          <p:cNvSpPr/>
          <p:nvPr/>
        </p:nvSpPr>
        <p:spPr>
          <a:xfrm flipH="1">
            <a:off x="6234162" y="3315971"/>
            <a:ext cx="300971" cy="2838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1" name="Nyíl: jobbra mutató 20">
            <a:extLst>
              <a:ext uri="{FF2B5EF4-FFF2-40B4-BE49-F238E27FC236}">
                <a16:creationId xmlns:a16="http://schemas.microsoft.com/office/drawing/2014/main" id="{F5C9C68F-1E7A-5966-50B6-4FDEDCCC8FF2}"/>
              </a:ext>
            </a:extLst>
          </p:cNvPr>
          <p:cNvSpPr/>
          <p:nvPr/>
        </p:nvSpPr>
        <p:spPr>
          <a:xfrm>
            <a:off x="8539369" y="3816433"/>
            <a:ext cx="519350" cy="20618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2" name="Nyíl: jobbra mutató 21">
            <a:extLst>
              <a:ext uri="{FF2B5EF4-FFF2-40B4-BE49-F238E27FC236}">
                <a16:creationId xmlns:a16="http://schemas.microsoft.com/office/drawing/2014/main" id="{AC431FE4-9F45-6B6C-5070-570B072D3A0B}"/>
              </a:ext>
            </a:extLst>
          </p:cNvPr>
          <p:cNvSpPr/>
          <p:nvPr/>
        </p:nvSpPr>
        <p:spPr>
          <a:xfrm rot="5400000">
            <a:off x="9188700" y="3330835"/>
            <a:ext cx="515951" cy="20754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3" name="Nyíl: felfelé mutató 22">
            <a:extLst>
              <a:ext uri="{FF2B5EF4-FFF2-40B4-BE49-F238E27FC236}">
                <a16:creationId xmlns:a16="http://schemas.microsoft.com/office/drawing/2014/main" id="{001D4EAC-885E-F35F-F818-ADE7150B6717}"/>
              </a:ext>
            </a:extLst>
          </p:cNvPr>
          <p:cNvSpPr/>
          <p:nvPr/>
        </p:nvSpPr>
        <p:spPr>
          <a:xfrm flipH="1">
            <a:off x="8834671" y="2327541"/>
            <a:ext cx="254379" cy="1105443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4" name="Nyíl: felfelé mutató 23">
            <a:extLst>
              <a:ext uri="{FF2B5EF4-FFF2-40B4-BE49-F238E27FC236}">
                <a16:creationId xmlns:a16="http://schemas.microsoft.com/office/drawing/2014/main" id="{10905594-99FB-DA5A-CD73-D8C4A57C4742}"/>
              </a:ext>
            </a:extLst>
          </p:cNvPr>
          <p:cNvSpPr/>
          <p:nvPr/>
        </p:nvSpPr>
        <p:spPr>
          <a:xfrm rot="16200000" flipH="1">
            <a:off x="8297937" y="2895896"/>
            <a:ext cx="252713" cy="1112731"/>
          </a:xfrm>
          <a:prstGeom prst="upArrow">
            <a:avLst/>
          </a:prstGeom>
          <a:solidFill>
            <a:srgbClr val="FFFF00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5" name="Ellipszis 24">
            <a:extLst>
              <a:ext uri="{FF2B5EF4-FFF2-40B4-BE49-F238E27FC236}">
                <a16:creationId xmlns:a16="http://schemas.microsoft.com/office/drawing/2014/main" id="{F9DE2DED-0B2C-7A4E-45EB-7068503E95FB}"/>
              </a:ext>
            </a:extLst>
          </p:cNvPr>
          <p:cNvSpPr/>
          <p:nvPr/>
        </p:nvSpPr>
        <p:spPr>
          <a:xfrm>
            <a:off x="7604169" y="2079348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26" name="Ellipszis 25">
            <a:extLst>
              <a:ext uri="{FF2B5EF4-FFF2-40B4-BE49-F238E27FC236}">
                <a16:creationId xmlns:a16="http://schemas.microsoft.com/office/drawing/2014/main" id="{D250BFE1-1023-7FC9-F2CA-3E8FFAC1A99C}"/>
              </a:ext>
            </a:extLst>
          </p:cNvPr>
          <p:cNvSpPr/>
          <p:nvPr/>
        </p:nvSpPr>
        <p:spPr>
          <a:xfrm rot="5400000">
            <a:off x="6454344" y="3035653"/>
            <a:ext cx="5015033" cy="95696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cxnSp>
        <p:nvCxnSpPr>
          <p:cNvPr id="28" name="Egyenes összekötő nyíllal 27">
            <a:extLst>
              <a:ext uri="{FF2B5EF4-FFF2-40B4-BE49-F238E27FC236}">
                <a16:creationId xmlns:a16="http://schemas.microsoft.com/office/drawing/2014/main" id="{3784B3FD-BAE1-665A-407E-D0C0A57A82BE}"/>
              </a:ext>
            </a:extLst>
          </p:cNvPr>
          <p:cNvCxnSpPr>
            <a:cxnSpLocks/>
          </p:cNvCxnSpPr>
          <p:nvPr/>
        </p:nvCxnSpPr>
        <p:spPr>
          <a:xfrm flipH="1">
            <a:off x="6365103" y="3441112"/>
            <a:ext cx="2582103" cy="3894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30" name="Egyenes összekötő nyíllal 29">
            <a:extLst>
              <a:ext uri="{FF2B5EF4-FFF2-40B4-BE49-F238E27FC236}">
                <a16:creationId xmlns:a16="http://schemas.microsoft.com/office/drawing/2014/main" id="{7FEDCA43-2F7C-E78D-0E37-23C4C6F1DC32}"/>
              </a:ext>
            </a:extLst>
          </p:cNvPr>
          <p:cNvCxnSpPr>
            <a:cxnSpLocks/>
            <a:stCxn id="24" idx="2"/>
            <a:endCxn id="36" idx="5"/>
          </p:cNvCxnSpPr>
          <p:nvPr/>
        </p:nvCxnSpPr>
        <p:spPr>
          <a:xfrm>
            <a:off x="8980659" y="3452262"/>
            <a:ext cx="1379526" cy="14252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2" name="Szövegdoboz 31">
            <a:extLst>
              <a:ext uri="{FF2B5EF4-FFF2-40B4-BE49-F238E27FC236}">
                <a16:creationId xmlns:a16="http://schemas.microsoft.com/office/drawing/2014/main" id="{B9F03A02-190D-796C-1363-EB23F50AF40A}"/>
              </a:ext>
            </a:extLst>
          </p:cNvPr>
          <p:cNvSpPr txBox="1"/>
          <p:nvPr/>
        </p:nvSpPr>
        <p:spPr>
          <a:xfrm>
            <a:off x="9771254" y="3980312"/>
            <a:ext cx="47467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hu-HU" sz="24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endParaRPr lang="hu-HU" sz="2400" dirty="0"/>
          </a:p>
        </p:txBody>
      </p:sp>
      <p:sp>
        <p:nvSpPr>
          <p:cNvPr id="33" name="Szövegdoboz 32">
            <a:extLst>
              <a:ext uri="{FF2B5EF4-FFF2-40B4-BE49-F238E27FC236}">
                <a16:creationId xmlns:a16="http://schemas.microsoft.com/office/drawing/2014/main" id="{360F634F-8181-8D13-2555-AB895C269B92}"/>
              </a:ext>
            </a:extLst>
          </p:cNvPr>
          <p:cNvSpPr txBox="1"/>
          <p:nvPr/>
        </p:nvSpPr>
        <p:spPr>
          <a:xfrm>
            <a:off x="6985442" y="3072765"/>
            <a:ext cx="432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endParaRPr lang="hu-HU" sz="2400" dirty="0"/>
          </a:p>
        </p:txBody>
      </p:sp>
      <p:sp>
        <p:nvSpPr>
          <p:cNvPr id="34" name="Nyíl: felfelé mutató 33">
            <a:extLst>
              <a:ext uri="{FF2B5EF4-FFF2-40B4-BE49-F238E27FC236}">
                <a16:creationId xmlns:a16="http://schemas.microsoft.com/office/drawing/2014/main" id="{FA229057-3291-8848-30CB-A217511D2ED5}"/>
              </a:ext>
            </a:extLst>
          </p:cNvPr>
          <p:cNvSpPr/>
          <p:nvPr/>
        </p:nvSpPr>
        <p:spPr>
          <a:xfrm rot="18931250" flipH="1">
            <a:off x="8302570" y="2227226"/>
            <a:ext cx="264693" cy="1391614"/>
          </a:xfrm>
          <a:prstGeom prst="upArrow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5" name="Nyíl: felfelé mutató 34">
            <a:extLst>
              <a:ext uri="{FF2B5EF4-FFF2-40B4-BE49-F238E27FC236}">
                <a16:creationId xmlns:a16="http://schemas.microsoft.com/office/drawing/2014/main" id="{84EA1323-E56A-A217-8C8A-DA9F555D163C}"/>
              </a:ext>
            </a:extLst>
          </p:cNvPr>
          <p:cNvSpPr/>
          <p:nvPr/>
        </p:nvSpPr>
        <p:spPr>
          <a:xfrm rot="8107533" flipH="1">
            <a:off x="9048364" y="3343146"/>
            <a:ext cx="245453" cy="615817"/>
          </a:xfrm>
          <a:prstGeom prst="upArrow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6" name="Ellipszis 35">
            <a:extLst>
              <a:ext uri="{FF2B5EF4-FFF2-40B4-BE49-F238E27FC236}">
                <a16:creationId xmlns:a16="http://schemas.microsoft.com/office/drawing/2014/main" id="{60A7DBD8-88AB-AB5F-6726-A4B78C88278D}"/>
              </a:ext>
            </a:extLst>
          </p:cNvPr>
          <p:cNvSpPr/>
          <p:nvPr/>
        </p:nvSpPr>
        <p:spPr>
          <a:xfrm>
            <a:off x="10176262" y="4685102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  <p:sp>
        <p:nvSpPr>
          <p:cNvPr id="37" name="Ellipszis 36">
            <a:extLst>
              <a:ext uri="{FF2B5EF4-FFF2-40B4-BE49-F238E27FC236}">
                <a16:creationId xmlns:a16="http://schemas.microsoft.com/office/drawing/2014/main" id="{508D832D-221A-EF67-791D-35D692018C48}"/>
              </a:ext>
            </a:extLst>
          </p:cNvPr>
          <p:cNvSpPr/>
          <p:nvPr/>
        </p:nvSpPr>
        <p:spPr>
          <a:xfrm>
            <a:off x="8826894" y="3323914"/>
            <a:ext cx="215479" cy="225396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579571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78C0F96-3845-A123-7FB0-38C8D603B9E9}"/>
              </a:ext>
            </a:extLst>
          </p:cNvPr>
          <p:cNvSpPr txBox="1"/>
          <p:nvPr/>
        </p:nvSpPr>
        <p:spPr>
          <a:xfrm>
            <a:off x="434898" y="401444"/>
            <a:ext cx="11307335" cy="56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kvantummechanikában és a részecskefizikában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spin az elemi részecskék,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(továbbá</a:t>
            </a:r>
            <a:r>
              <a:rPr lang="hu-HU" sz="32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összetett részecskék (</a:t>
            </a:r>
            <a:r>
              <a:rPr lang="hu-HU" sz="32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hadronok</a:t>
            </a:r>
            <a:r>
              <a:rPr lang="hu-HU" sz="32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) és az atommagok)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által hordozott perdület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hu-HU" sz="3200" b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angular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momentum, szögimpulzus)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egy sajátos formája, a sajátperdület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perdület két fajtája közül a spin az egyik,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perdület másik formája a keringési (orbitális) perdület.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Modellünk ennek megfelel.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60283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3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6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94D6BA0B-5873-435F-908D-CC930394B5B5}"/>
              </a:ext>
            </a:extLst>
          </p:cNvPr>
          <p:cNvSpPr txBox="1"/>
          <p:nvPr/>
        </p:nvSpPr>
        <p:spPr>
          <a:xfrm>
            <a:off x="267629" y="367993"/>
            <a:ext cx="11608420" cy="6042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elektron és a pozitron spin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ħ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/2 félperdülete arra utalhat,        hogy az elektron spinjének képzésében csupán az elektront modellező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összes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kvantumtömeg fele,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vesz részt.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Ez a modell 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szimbolikus magyarázata a spinre.</a:t>
            </a:r>
            <a:endParaRPr lang="hu-HU" sz="1600" b="1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töltésnek azért lehet előjele, mert a másodpörgés 2 különböző irányt vehet fel, egy adott irányú elsődleges pörgéshez képest.</a:t>
            </a: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irtuálisan a második perdület iránya jelöli ki az               elektron-pozitron töltési irányát.</a:t>
            </a:r>
          </a:p>
          <a:p>
            <a:pPr algn="ctr">
              <a:spcAft>
                <a:spcPts val="16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Ez a modell 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szimbolikus magyarázata az elektron-pozitron részecskepár ellentétes töltésére, miközben egyébként azonosak.</a:t>
            </a:r>
            <a:endParaRPr lang="hu-HU" sz="3200" b="1" dirty="0">
              <a:solidFill>
                <a:srgbClr val="FF0000"/>
              </a:solidFill>
              <a:effectLst/>
              <a:highlight>
                <a:srgbClr val="FFFFFF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16630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3974746-5DC6-25D5-4D3D-7E31BCD76FC2}"/>
              </a:ext>
            </a:extLst>
          </p:cNvPr>
          <p:cNvSpPr txBox="1"/>
          <p:nvPr/>
        </p:nvSpPr>
        <p:spPr>
          <a:xfrm>
            <a:off x="847493" y="612648"/>
            <a:ext cx="10091853" cy="52322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</a:pP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Egy lényeges kérdés: </a:t>
            </a:r>
          </a:p>
          <a:p>
            <a:pPr algn="ctr">
              <a:spcAft>
                <a:spcPts val="1200"/>
              </a:spcAft>
            </a:pP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Képes-e a modellünk megmagyarázni, hogy</a:t>
            </a:r>
          </a:p>
          <a:p>
            <a:pPr algn="ctr">
              <a:spcAft>
                <a:spcPts val="1200"/>
              </a:spcAft>
            </a:pP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miért növekszik az elektron energiája, 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hogy</a:t>
            </a:r>
            <a:endParaRPr lang="hu-HU" sz="36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miért szabadul fel az elektronból energia, </a:t>
            </a:r>
          </a:p>
          <a:p>
            <a:pPr algn="ctr">
              <a:spcAft>
                <a:spcPts val="1200"/>
              </a:spcAft>
            </a:pP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amikor a töltést a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 elektromos erőtér</a:t>
            </a:r>
          </a:p>
          <a:p>
            <a:pPr algn="ctr">
              <a:spcAft>
                <a:spcPts val="1200"/>
              </a:spcAft>
            </a:pP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erőhatása éri?</a:t>
            </a:r>
          </a:p>
          <a:p>
            <a:pPr algn="ctr">
              <a:spcAft>
                <a:spcPts val="1200"/>
              </a:spcAft>
            </a:pPr>
            <a:endParaRPr lang="hu-H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1200"/>
              </a:spcAft>
            </a:pP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3D gömbmodell erre érdekes választ kínál!</a:t>
            </a:r>
            <a:endParaRPr lang="hu-HU" sz="3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0082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031D27-1D1E-3678-B0F4-366077478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50E86E07-9C40-C8C4-9B71-608A4B3A64E0}"/>
              </a:ext>
            </a:extLst>
          </p:cNvPr>
          <p:cNvSpPr txBox="1"/>
          <p:nvPr/>
        </p:nvSpPr>
        <p:spPr>
          <a:xfrm>
            <a:off x="393079" y="289261"/>
            <a:ext cx="11193038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önnyű belátni: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ha Miklós bácsi egy nagy kőgolyót igyekszik elgurítani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és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Mihály</a:t>
            </a:r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bácsi úgy segít neki, hogy a Miklós bácsi mozgásirányára merőleges irányban mozogva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gurítja a golyót, akkor egyikőjük igyekezete,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lendülete sem érvényesül teljes mértékben,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mert egymást csak részben segítik, de részben akadályozzák.</a:t>
            </a:r>
          </a:p>
          <a:p>
            <a:pPr algn="ctr"/>
            <a:endParaRPr lang="hu-HU" sz="3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Hasonló jelenség történik a merőleges kettőskeringés során is!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Két db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tömeg r sugarú 3D kettőskeringésének perdülete és energiája alacsonyabb annál, mint amikor a két darab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tömeg, azonos r sugarú körpályán 2D kering!</a:t>
            </a:r>
            <a:endParaRPr lang="hu-HU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30230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2D8B148-C04C-D0E9-93CF-BB5BFDB29F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F78AD1A4-1B00-4178-8DEA-8209D80F34A0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4733DB1-2EF9-16FF-ABB3-416A13BE45FC}"/>
              </a:ext>
            </a:extLst>
          </p:cNvPr>
          <p:cNvSpPr txBox="1">
            <a:spLocks/>
          </p:cNvSpPr>
          <p:nvPr/>
        </p:nvSpPr>
        <p:spPr>
          <a:xfrm>
            <a:off x="167268" y="460486"/>
            <a:ext cx="11719932" cy="57554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1600"/>
              </a:spcAft>
            </a:pPr>
            <a:r>
              <a:rPr lang="hu-HU" sz="36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AMIKOR KÉT, EGYMÁSRA MERŐLEGES </a:t>
            </a:r>
          </a:p>
          <a:p>
            <a:pPr algn="ctr">
              <a:spcAft>
                <a:spcPts val="1600"/>
              </a:spcAft>
            </a:pPr>
            <a:r>
              <a:rPr lang="hu-HU" sz="36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Szögsebesség -, lendület - </a:t>
            </a:r>
            <a:r>
              <a:rPr lang="hu-HU" sz="36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ill.</a:t>
            </a:r>
            <a:r>
              <a:rPr lang="hu-HU" sz="36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1600"/>
              </a:spcAft>
            </a:pPr>
            <a:r>
              <a:rPr lang="hu-HU" sz="36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PERDÜLET - VEKTOR VEKTORIÁLISAN ÖSSZEADÓDIK, akkor  az </a:t>
            </a:r>
          </a:p>
          <a:p>
            <a:pPr algn="ctr">
              <a:spcAft>
                <a:spcPts val="1600"/>
              </a:spcAft>
            </a:pPr>
            <a:r>
              <a:rPr lang="hu-HU" sz="3600" b="1" cap="al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összegvektor </a:t>
            </a:r>
            <a:r>
              <a:rPr lang="hu-HU" sz="3600" b="1" cap="all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GyökkettŐszErEs</a:t>
            </a:r>
            <a:r>
              <a:rPr lang="hu-HU" sz="3600" b="1" cap="all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</a:p>
          <a:p>
            <a:pPr algn="ctr">
              <a:spcAft>
                <a:spcPts val="1600"/>
              </a:spcAft>
            </a:pPr>
            <a:r>
              <a:rPr lang="hu-HU" sz="3600" b="1" cap="all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ÉS az időtényező  </a:t>
            </a:r>
            <a:r>
              <a:rPr lang="hu-HU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sec</a:t>
            </a:r>
            <a:r>
              <a:rPr lang="hu-HU" sz="3600" b="1" cap="all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600" b="1" cap="all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egyszeresen</a:t>
            </a:r>
            <a:r>
              <a:rPr lang="hu-HU" sz="3600" b="1" cap="all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1600"/>
              </a:spcAft>
            </a:pPr>
            <a:r>
              <a:rPr lang="hu-HU" sz="36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jelenik meg </a:t>
            </a:r>
          </a:p>
          <a:p>
            <a:pPr algn="ctr">
              <a:spcAft>
                <a:spcPts val="1600"/>
              </a:spcAft>
            </a:pPr>
            <a:r>
              <a:rPr lang="hu-HU" sz="3600" b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képletben és a dimenzióban is </a:t>
            </a:r>
          </a:p>
        </p:txBody>
      </p:sp>
    </p:spTree>
    <p:extLst>
      <p:ext uri="{BB962C8B-B14F-4D97-AF65-F5344CB8AC3E}">
        <p14:creationId xmlns:p14="http://schemas.microsoft.com/office/powerpoint/2010/main" val="41771902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312188-7A0D-4DD9-5827-1D87F16586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9715A7A-5556-D4EC-8316-FA05E3374526}"/>
              </a:ext>
            </a:extLst>
          </p:cNvPr>
          <p:cNvSpPr txBox="1"/>
          <p:nvPr/>
        </p:nvSpPr>
        <p:spPr>
          <a:xfrm>
            <a:off x="200722" y="278403"/>
            <a:ext cx="11753385" cy="5787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Lássuk az elektron </a:t>
            </a:r>
            <a:r>
              <a:rPr lang="hu-HU" sz="3200" b="1" i="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0" u="none" strike="noStrike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és 2*</a:t>
            </a:r>
            <a:r>
              <a:rPr lang="hu-HU" sz="3200" b="1" i="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0" u="none" strike="noStrike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energiáját!</a:t>
            </a:r>
          </a:p>
          <a:p>
            <a:pPr algn="ctr">
              <a:lnSpc>
                <a:spcPct val="107000"/>
              </a:lnSpc>
            </a:pPr>
            <a:endParaRPr lang="hu-HU" sz="12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fenti geometriából látszik, hogy a 2 db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tömeg </a:t>
            </a:r>
          </a:p>
          <a:p>
            <a:pPr algn="ctr">
              <a:lnSpc>
                <a:spcPct val="107000"/>
              </a:lnSpc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3D duplakeringése a súlypontban egyesített </a:t>
            </a:r>
          </a:p>
          <a:p>
            <a:pPr algn="ctr">
              <a:lnSpc>
                <a:spcPct val="107000"/>
              </a:lnSpc>
            </a:pP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2*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tömeg </a:t>
            </a:r>
            <a:r>
              <a:rPr lang="hu-HU" sz="3200" b="1" i="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</a:t>
            </a:r>
            <a:r>
              <a:rPr lang="hu-HU" sz="3200" b="1" i="0" u="none" strike="noStrike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-1/2 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r</a:t>
            </a:r>
            <a:r>
              <a:rPr lang="hu-HU" sz="3200" b="1" i="0" u="none" strike="noStrike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sz="32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csökkent</a:t>
            </a:r>
            <a:r>
              <a:rPr lang="hu-HU" sz="3200" b="1" i="0" u="none" strike="noStrike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sugárral, </a:t>
            </a:r>
          </a:p>
          <a:p>
            <a:pPr algn="ctr">
              <a:lnSpc>
                <a:spcPct val="107000"/>
              </a:lnSpc>
            </a:pPr>
            <a:r>
              <a:rPr lang="hu-HU" sz="32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de nyilvánvalóan azonos periódusidővel kerin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g.</a:t>
            </a:r>
            <a:endParaRPr lang="hu-HU" sz="3200" b="1" i="0" u="none" strike="noStrike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Tehát a súlyponti összes tömeg virtuális sebessége </a:t>
            </a:r>
          </a:p>
          <a:p>
            <a:pPr algn="ctr">
              <a:lnSpc>
                <a:spcPct val="107000"/>
              </a:lnSpc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eredeti gömbkerületi sebesség gyökkettede: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eeV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2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-1/2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Í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gy az összes számolt energia fele annyi, mint a </a:t>
            </a:r>
          </a:p>
          <a:p>
            <a:pPr algn="ctr">
              <a:lnSpc>
                <a:spcPct val="107000"/>
              </a:lnSpc>
            </a:pPr>
            <a:r>
              <a:rPr lang="hu-HU" sz="3200" b="1" i="0" u="none" strike="noStrike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kifelé megjelenő, a 2D perdületből eredetileg számolt energia:</a:t>
            </a:r>
          </a:p>
          <a:p>
            <a:pPr algn="ctr">
              <a:lnSpc>
                <a:spcPct val="107000"/>
              </a:lnSpc>
            </a:pPr>
            <a:endParaRPr lang="hu-HU" sz="1600" b="1" i="0" u="none" strike="noStrike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v</a:t>
            </a:r>
            <a:r>
              <a:rPr lang="hu-HU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eeV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 (2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-1/2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*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= ½ * </a:t>
            </a:r>
            <a:r>
              <a:rPr lang="hu-HU" sz="3200" b="1" i="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0" u="none" strike="noStrike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v</a:t>
            </a:r>
            <a:r>
              <a:rPr lang="hu-HU" sz="3200" b="1" i="0" u="none" strike="noStrike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i="0" u="none" strike="noStrike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322921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A92F65C-0068-B29B-9C6D-B59B50232E38}"/>
              </a:ext>
            </a:extLst>
          </p:cNvPr>
          <p:cNvSpPr txBox="1"/>
          <p:nvPr/>
        </p:nvSpPr>
        <p:spPr>
          <a:xfrm>
            <a:off x="200722" y="423366"/>
            <a:ext cx="11753385" cy="5721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hu-HU" sz="16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mért energia azért kétszerese a számolt energiának,</a:t>
            </a:r>
          </a:p>
          <a:p>
            <a:pPr algn="ctr">
              <a:lnSpc>
                <a:spcPct val="107000"/>
              </a:lnSpc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mert a V feszültséggel történő mérés </a:t>
            </a:r>
          </a:p>
          <a:p>
            <a:pPr algn="ctr">
              <a:lnSpc>
                <a:spcPct val="107000"/>
              </a:lnSpc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OLYAN BEAVATKOZÁS a MÉRTBE</a:t>
            </a:r>
          </a:p>
          <a:p>
            <a:pPr algn="ctr">
              <a:lnSpc>
                <a:spcPct val="107000"/>
              </a:lnSpc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amelynek</a:t>
            </a:r>
            <a:r>
              <a:rPr lang="hu-HU" sz="36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hatására úgy tűnik, mintha az </a:t>
            </a:r>
          </a:p>
          <a:p>
            <a:pPr algn="ctr">
              <a:lnSpc>
                <a:spcPct val="107000"/>
              </a:lnSpc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elektron energiát csatolna ki </a:t>
            </a:r>
          </a:p>
          <a:p>
            <a:pPr algn="ctr">
              <a:lnSpc>
                <a:spcPct val="107000"/>
              </a:lnSpc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feszültség által reprezentált </a:t>
            </a:r>
          </a:p>
          <a:p>
            <a:pPr algn="ctr">
              <a:lnSpc>
                <a:spcPct val="107000"/>
              </a:lnSpc>
            </a:pPr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elektromágneses erőtérből!</a:t>
            </a:r>
          </a:p>
          <a:p>
            <a:pPr algn="ctr">
              <a:lnSpc>
                <a:spcPct val="107000"/>
              </a:lnSpc>
            </a:pPr>
            <a:endParaRPr lang="hu-HU" sz="12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hu-HU" sz="3200" b="1" i="0" u="none" strike="noStrike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Természetesen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ugyanez a nyomatékvektorok vektoriális összeadásából is kiadódik.</a:t>
            </a:r>
            <a:endParaRPr lang="hu-HU" sz="3200" b="1" i="0" u="none" strike="noStrike" dirty="0">
              <a:solidFill>
                <a:srgbClr val="00B0F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37051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3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4AE959-F9A4-2AA5-E791-5996933E1C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DC4B106C-6D38-62B7-F992-1F896BEA1CB5}"/>
              </a:ext>
            </a:extLst>
          </p:cNvPr>
          <p:cNvSpPr txBox="1"/>
          <p:nvPr/>
        </p:nvSpPr>
        <p:spPr>
          <a:xfrm>
            <a:off x="343301" y="524933"/>
            <a:ext cx="11193038" cy="5529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Láttuk, hogy az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= 2*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súlyponti tömeg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virtuális sebessége  a gömbkerületi sebesség gyökkettede, 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ezért az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LENDÜLETE is gyökketted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az ok azonos: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Azért nagyobb a mért érték, mint a számolt érték, mert</a:t>
            </a:r>
          </a:p>
          <a:p>
            <a:pPr algn="ctr">
              <a:spcAft>
                <a:spcPts val="800"/>
              </a:spcAft>
            </a:pPr>
            <a:endParaRPr lang="hu-HU" sz="16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600" b="1" dirty="0">
                <a:solidFill>
                  <a:srgbClr val="FF0000"/>
                </a:solidFill>
                <a:effectLst/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MÉRÉS BEAVATKOZIK A MÉRTBE,</a:t>
            </a:r>
          </a:p>
          <a:p>
            <a:pPr algn="ctr"/>
            <a:r>
              <a:rPr lang="hu-HU" sz="36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IMPULZUS HATÁROZATLANNÁ VÁLIK!</a:t>
            </a:r>
            <a:endParaRPr lang="hu-HU" sz="3600" b="1" dirty="0">
              <a:solidFill>
                <a:srgbClr val="FF0000"/>
              </a:solidFill>
              <a:effectLst/>
              <a:highlight>
                <a:srgbClr val="FFFFCC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hu-HU" sz="3200" b="1" dirty="0">
              <a:solidFill>
                <a:srgbClr val="FF0000"/>
              </a:solidFill>
              <a:highlight>
                <a:srgbClr val="FFFFCC"/>
              </a:highlight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6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Úgy vélem, ez lehet a Heisenberg féle </a:t>
            </a:r>
          </a:p>
          <a:p>
            <a:pPr algn="ctr"/>
            <a:r>
              <a:rPr lang="hu-HU" sz="36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határozatlansági reláció szemléltetése a modellünk által.</a:t>
            </a:r>
            <a:endParaRPr lang="hu-HU" sz="3200" b="1" baseline="-250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2325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4063C5-CAB1-23FE-168A-C2EA9B4A5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48776B2E-0DBA-DFA2-19F7-D76136059321}"/>
              </a:ext>
            </a:extLst>
          </p:cNvPr>
          <p:cNvSpPr txBox="1"/>
          <p:nvPr/>
        </p:nvSpPr>
        <p:spPr>
          <a:xfrm>
            <a:off x="200722" y="111138"/>
            <a:ext cx="11753385" cy="69660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400"/>
              </a:spcAft>
            </a:pPr>
            <a:r>
              <a:rPr lang="hu-HU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töltést </a:t>
            </a:r>
            <a:r>
              <a:rPr lang="hu-HU" sz="3600" b="1" i="1" u="none" strike="noStrike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(ami nem illúzió) </a:t>
            </a:r>
            <a:r>
              <a:rPr lang="hu-HU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 okozza, </a:t>
            </a:r>
          </a:p>
          <a:p>
            <a:pPr algn="ctr">
              <a:spcAft>
                <a:spcPts val="2400"/>
              </a:spcAft>
            </a:pP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hogy két nagyon pici </a:t>
            </a:r>
            <a:r>
              <a:rPr lang="hu-HU" sz="3600" b="1" i="0" u="none" strike="noStrike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i="0" u="none" strike="noStrike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tömeg</a:t>
            </a:r>
          </a:p>
          <a:p>
            <a:pPr algn="ctr">
              <a:spcAft>
                <a:spcPts val="2400"/>
              </a:spcAft>
            </a:pP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fénysebességű 3D kettőskeringése </a:t>
            </a:r>
          </a:p>
          <a:p>
            <a:pPr algn="ctr">
              <a:spcAft>
                <a:spcPts val="2400"/>
              </a:spcAft>
            </a:pP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nagyon-nagyon picit, de nagyon gyorsan</a:t>
            </a:r>
          </a:p>
          <a:p>
            <a:pPr algn="ctr">
              <a:spcAft>
                <a:spcPts val="2400"/>
              </a:spcAft>
            </a:pP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pulzál a térben- és az időben, és </a:t>
            </a:r>
          </a:p>
          <a:p>
            <a:pPr algn="ctr">
              <a:spcAft>
                <a:spcPts val="2400"/>
              </a:spcAft>
            </a:pP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kvázi ezt a nagyon gyors lüktetést észleljük, </a:t>
            </a:r>
          </a:p>
          <a:p>
            <a:pPr algn="ctr">
              <a:spcAft>
                <a:spcPts val="2400"/>
              </a:spcAft>
            </a:pP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modellszinten, mint elektromágneses változást.</a:t>
            </a:r>
          </a:p>
          <a:p>
            <a:pPr algn="ctr">
              <a:spcAft>
                <a:spcPts val="800"/>
              </a:spcAft>
            </a:pPr>
            <a:endParaRPr lang="hu-HU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09754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F1380F-2319-F77D-347C-096FC4B39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ktum 3">
            <a:extLst>
              <a:ext uri="{FF2B5EF4-FFF2-40B4-BE49-F238E27FC236}">
                <a16:creationId xmlns:a16="http://schemas.microsoft.com/office/drawing/2014/main" id="{F40A7FB9-C365-5297-09F6-8B42D9EBAF9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1636122"/>
              </p:ext>
            </p:extLst>
          </p:nvPr>
        </p:nvGraphicFramePr>
        <p:xfrm>
          <a:off x="559224" y="996255"/>
          <a:ext cx="11073551" cy="51549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4971840" imgH="2314575" progId="Excel.Sheet.12">
                  <p:embed/>
                </p:oleObj>
              </mc:Choice>
              <mc:Fallback>
                <p:oleObj name="Worksheet" r:id="rId2" imgW="4971840" imgH="23145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559224" y="996255"/>
                        <a:ext cx="11073551" cy="51549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zövegdoboz 1">
            <a:extLst>
              <a:ext uri="{FF2B5EF4-FFF2-40B4-BE49-F238E27FC236}">
                <a16:creationId xmlns:a16="http://schemas.microsoft.com/office/drawing/2014/main" id="{39100996-DC3B-379B-5CAC-07DCEBD26B42}"/>
              </a:ext>
            </a:extLst>
          </p:cNvPr>
          <p:cNvSpPr txBox="1"/>
          <p:nvPr/>
        </p:nvSpPr>
        <p:spPr>
          <a:xfrm>
            <a:off x="2205990" y="411480"/>
            <a:ext cx="77861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Lássuk a fentiek szerint kiszámolt adatokat</a:t>
            </a:r>
          </a:p>
        </p:txBody>
      </p:sp>
    </p:spTree>
    <p:extLst>
      <p:ext uri="{BB962C8B-B14F-4D97-AF65-F5344CB8AC3E}">
        <p14:creationId xmlns:p14="http://schemas.microsoft.com/office/powerpoint/2010/main" val="2337541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57FAED6-6C3A-3A03-6A3D-4E4B6F12B2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EA1DDEF8-5596-00D4-EBD7-BB77A28FB1C6}"/>
              </a:ext>
            </a:extLst>
          </p:cNvPr>
          <p:cNvSpPr txBox="1"/>
          <p:nvPr/>
        </p:nvSpPr>
        <p:spPr>
          <a:xfrm>
            <a:off x="200722" y="111138"/>
            <a:ext cx="11753385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Modell-szinten 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elektron-pozitron 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pár olyan, mint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párhuzamos rezgőkőr, 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amelyben az elektron a 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kapacitív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töltésgyűjtő alkatrész, a 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kondenzátor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pozitron pedig az 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induktív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mágneses lüktetést gyűjtő alkatrész, a 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tekercs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Azért működik, mert egyenként is kvázi oszcillálnak, 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hiszen van saját, tárolt energiájuk, sajátfrekvenciájuk 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kvázi egymást gerjesztik.</a:t>
            </a:r>
          </a:p>
        </p:txBody>
      </p:sp>
    </p:spTree>
    <p:extLst>
      <p:ext uri="{BB962C8B-B14F-4D97-AF65-F5344CB8AC3E}">
        <p14:creationId xmlns:p14="http://schemas.microsoft.com/office/powerpoint/2010/main" val="1459160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14:window dir="vert"/>
      </p:transition>
    </mc:Choice>
    <mc:Fallback>
      <p:transition spd="slow">
        <p:fade/>
      </p:transition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EBF86E-7ED4-E85C-F913-519FF920B4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5DC2F4AC-0202-2221-A4FC-A4E4DFD73C8D}"/>
              </a:ext>
            </a:extLst>
          </p:cNvPr>
          <p:cNvSpPr txBox="1"/>
          <p:nvPr/>
        </p:nvSpPr>
        <p:spPr>
          <a:xfrm>
            <a:off x="200722" y="376923"/>
            <a:ext cx="11753385" cy="57649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hu-HU" sz="12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 történik, </a:t>
            </a:r>
            <a:r>
              <a:rPr lang="hu-HU" sz="3200" b="1" i="0" u="none" strike="noStrike" dirty="0">
                <a:solidFill>
                  <a:schemeClr val="accent5">
                    <a:lumMod val="60000"/>
                    <a:lumOff val="40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(négy lila oldalon) 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 az elektron </a:t>
            </a:r>
          </a:p>
          <a:p>
            <a:pPr algn="ctr">
              <a:lnSpc>
                <a:spcPct val="107000"/>
              </a:lnSpc>
            </a:pP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nem száguld teljesen szabadon, pl. egy vezetékben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hu-HU" sz="16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Ilyenkor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2D forgástehetetlenség, mint egy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„r</a:t>
            </a:r>
            <a:r>
              <a:rPr lang="hu-HU" sz="32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ugóhatás” ellenében 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képes összecsukódni </a:t>
            </a:r>
            <a:r>
              <a:rPr lang="hu-HU" sz="32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két keringés.</a:t>
            </a:r>
            <a:endParaRPr lang="hu-HU" sz="32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elektron az elektromos erőtérből így csatol ki energiát !</a:t>
            </a:r>
          </a:p>
          <a:p>
            <a:pPr algn="ctr">
              <a:spcAft>
                <a:spcPts val="800"/>
              </a:spcAft>
            </a:pPr>
            <a:r>
              <a:rPr lang="hu-HU" sz="32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forgássíkok külső erő hatásra történő elfordítása, </a:t>
            </a:r>
          </a:p>
          <a:p>
            <a:pPr algn="ctr">
              <a:spcAft>
                <a:spcPts val="800"/>
              </a:spcAft>
            </a:pP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kvázi az egyik </a:t>
            </a:r>
            <a:r>
              <a:rPr lang="hu-HU" sz="3200" b="1" i="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0" u="none" strike="noStrike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i="0" u="none" strike="noStrike" baseline="-25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által képviselt keringési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többlet-</a:t>
            </a:r>
            <a:r>
              <a:rPr lang="hu-HU" sz="32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energia kivehető, az elektron tényleges áramlása nélkül.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Micsoda sokoldalú szerkezet!</a:t>
            </a:r>
            <a:endParaRPr lang="hu-HU" sz="1200" b="1" i="0" u="none" strike="noStrike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6948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blinds dir="vert"/>
      </p:transition>
    </mc:Choice>
    <mc:Fallback xmlns="">
      <p:transition spd="slow">
        <p:blinds dir="vert"/>
      </p:transition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6471C8-8A02-AFF4-EE5F-A1F75D8B1E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llipszis 2">
            <a:extLst>
              <a:ext uri="{FF2B5EF4-FFF2-40B4-BE49-F238E27FC236}">
                <a16:creationId xmlns:a16="http://schemas.microsoft.com/office/drawing/2014/main" id="{1BBDAE24-2B6E-F0D0-A3D2-AAE77F1C7D56}"/>
              </a:ext>
            </a:extLst>
          </p:cNvPr>
          <p:cNvSpPr>
            <a:spLocks/>
          </p:cNvSpPr>
          <p:nvPr/>
        </p:nvSpPr>
        <p:spPr>
          <a:xfrm>
            <a:off x="649714" y="1073524"/>
            <a:ext cx="5193514" cy="5015033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dirty="0"/>
          </a:p>
        </p:txBody>
      </p:sp>
      <p:sp>
        <p:nvSpPr>
          <p:cNvPr id="5" name="Ellipszis 4">
            <a:extLst>
              <a:ext uri="{FF2B5EF4-FFF2-40B4-BE49-F238E27FC236}">
                <a16:creationId xmlns:a16="http://schemas.microsoft.com/office/drawing/2014/main" id="{3CAB1F18-6C0E-B441-A818-3A13A163B62C}"/>
              </a:ext>
            </a:extLst>
          </p:cNvPr>
          <p:cNvSpPr>
            <a:spLocks/>
          </p:cNvSpPr>
          <p:nvPr/>
        </p:nvSpPr>
        <p:spPr>
          <a:xfrm>
            <a:off x="658423" y="3042163"/>
            <a:ext cx="5193514" cy="949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6" name="Ellipszis 5">
            <a:extLst>
              <a:ext uri="{FF2B5EF4-FFF2-40B4-BE49-F238E27FC236}">
                <a16:creationId xmlns:a16="http://schemas.microsoft.com/office/drawing/2014/main" id="{AC875055-9188-41DB-40B3-7E3FFC8ECD8A}"/>
              </a:ext>
            </a:extLst>
          </p:cNvPr>
          <p:cNvSpPr>
            <a:spLocks/>
          </p:cNvSpPr>
          <p:nvPr/>
        </p:nvSpPr>
        <p:spPr>
          <a:xfrm flipH="1">
            <a:off x="1464247" y="4089521"/>
            <a:ext cx="300971" cy="283863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7" name="Ellipszis 6">
            <a:extLst>
              <a:ext uri="{FF2B5EF4-FFF2-40B4-BE49-F238E27FC236}">
                <a16:creationId xmlns:a16="http://schemas.microsoft.com/office/drawing/2014/main" id="{616DACFE-51C2-EC21-90C6-4D8057D4F972}"/>
              </a:ext>
            </a:extLst>
          </p:cNvPr>
          <p:cNvSpPr>
            <a:spLocks/>
          </p:cNvSpPr>
          <p:nvPr/>
        </p:nvSpPr>
        <p:spPr>
          <a:xfrm flipH="1">
            <a:off x="2505515" y="3806652"/>
            <a:ext cx="300971" cy="2838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8" name="Nyíl: jobbra mutató 7">
            <a:extLst>
              <a:ext uri="{FF2B5EF4-FFF2-40B4-BE49-F238E27FC236}">
                <a16:creationId xmlns:a16="http://schemas.microsoft.com/office/drawing/2014/main" id="{1DA8F5BC-FBDF-47AD-E5CD-D4571B25B8FB}"/>
              </a:ext>
            </a:extLst>
          </p:cNvPr>
          <p:cNvSpPr>
            <a:spLocks/>
          </p:cNvSpPr>
          <p:nvPr/>
        </p:nvSpPr>
        <p:spPr>
          <a:xfrm>
            <a:off x="2952607" y="3883338"/>
            <a:ext cx="519350" cy="20618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9" name="Nyíl: jobbra mutató 8">
            <a:extLst>
              <a:ext uri="{FF2B5EF4-FFF2-40B4-BE49-F238E27FC236}">
                <a16:creationId xmlns:a16="http://schemas.microsoft.com/office/drawing/2014/main" id="{12A8757C-9255-D5D2-2E21-31A9B378EEE7}"/>
              </a:ext>
            </a:extLst>
          </p:cNvPr>
          <p:cNvSpPr>
            <a:spLocks/>
          </p:cNvSpPr>
          <p:nvPr/>
        </p:nvSpPr>
        <p:spPr>
          <a:xfrm rot="8796707">
            <a:off x="2663345" y="3179877"/>
            <a:ext cx="515951" cy="20754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10" name="Ellipszis 9">
            <a:extLst>
              <a:ext uri="{FF2B5EF4-FFF2-40B4-BE49-F238E27FC236}">
                <a16:creationId xmlns:a16="http://schemas.microsoft.com/office/drawing/2014/main" id="{330BEDC1-B9F4-8A9C-2490-07457574893C}"/>
              </a:ext>
            </a:extLst>
          </p:cNvPr>
          <p:cNvSpPr>
            <a:spLocks/>
          </p:cNvSpPr>
          <p:nvPr/>
        </p:nvSpPr>
        <p:spPr>
          <a:xfrm rot="8944052">
            <a:off x="719923" y="3157466"/>
            <a:ext cx="5116490" cy="95696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dirty="0"/>
          </a:p>
        </p:txBody>
      </p:sp>
      <p:cxnSp>
        <p:nvCxnSpPr>
          <p:cNvPr id="11" name="Egyenes összekötő nyíllal 10">
            <a:extLst>
              <a:ext uri="{FF2B5EF4-FFF2-40B4-BE49-F238E27FC236}">
                <a16:creationId xmlns:a16="http://schemas.microsoft.com/office/drawing/2014/main" id="{7BE7987E-C589-57F3-DB78-8A099DF79072}"/>
              </a:ext>
            </a:extLst>
          </p:cNvPr>
          <p:cNvCxnSpPr/>
          <p:nvPr/>
        </p:nvCxnSpPr>
        <p:spPr>
          <a:xfrm flipH="1">
            <a:off x="630620" y="3508017"/>
            <a:ext cx="2584861" cy="1679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Szövegdoboz 11">
            <a:extLst>
              <a:ext uri="{FF2B5EF4-FFF2-40B4-BE49-F238E27FC236}">
                <a16:creationId xmlns:a16="http://schemas.microsoft.com/office/drawing/2014/main" id="{930AC798-141F-E074-3C78-C41E73E5C070}"/>
              </a:ext>
            </a:extLst>
          </p:cNvPr>
          <p:cNvSpPr txBox="1"/>
          <p:nvPr/>
        </p:nvSpPr>
        <p:spPr>
          <a:xfrm>
            <a:off x="1398680" y="3139670"/>
            <a:ext cx="432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endParaRPr lang="hu-HU" sz="2400" u="sng" dirty="0"/>
          </a:p>
        </p:txBody>
      </p:sp>
      <p:sp>
        <p:nvSpPr>
          <p:cNvPr id="2" name="Ellipszis 1">
            <a:extLst>
              <a:ext uri="{FF2B5EF4-FFF2-40B4-BE49-F238E27FC236}">
                <a16:creationId xmlns:a16="http://schemas.microsoft.com/office/drawing/2014/main" id="{73D61866-C7A7-EB04-5232-D57FE476872D}"/>
              </a:ext>
            </a:extLst>
          </p:cNvPr>
          <p:cNvSpPr>
            <a:spLocks/>
          </p:cNvSpPr>
          <p:nvPr/>
        </p:nvSpPr>
        <p:spPr>
          <a:xfrm flipH="1">
            <a:off x="3163164" y="2913105"/>
            <a:ext cx="300971" cy="283863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4" name="Ellipszis 3">
            <a:extLst>
              <a:ext uri="{FF2B5EF4-FFF2-40B4-BE49-F238E27FC236}">
                <a16:creationId xmlns:a16="http://schemas.microsoft.com/office/drawing/2014/main" id="{34B6847A-2BE0-4F2B-AF31-9286A8E140E1}"/>
              </a:ext>
            </a:extLst>
          </p:cNvPr>
          <p:cNvSpPr>
            <a:spLocks/>
          </p:cNvSpPr>
          <p:nvPr/>
        </p:nvSpPr>
        <p:spPr>
          <a:xfrm flipH="1">
            <a:off x="503583" y="3383267"/>
            <a:ext cx="300971" cy="283863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13" name="Ellipszis 12">
            <a:extLst>
              <a:ext uri="{FF2B5EF4-FFF2-40B4-BE49-F238E27FC236}">
                <a16:creationId xmlns:a16="http://schemas.microsoft.com/office/drawing/2014/main" id="{F767016E-7C2B-B3F3-FDF7-66E9F05DB020}"/>
              </a:ext>
            </a:extLst>
          </p:cNvPr>
          <p:cNvSpPr>
            <a:spLocks/>
          </p:cNvSpPr>
          <p:nvPr/>
        </p:nvSpPr>
        <p:spPr>
          <a:xfrm>
            <a:off x="6242131" y="1070405"/>
            <a:ext cx="5193514" cy="5015033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dirty="0"/>
          </a:p>
        </p:txBody>
      </p:sp>
      <p:sp>
        <p:nvSpPr>
          <p:cNvPr id="14" name="Ellipszis 13">
            <a:extLst>
              <a:ext uri="{FF2B5EF4-FFF2-40B4-BE49-F238E27FC236}">
                <a16:creationId xmlns:a16="http://schemas.microsoft.com/office/drawing/2014/main" id="{6AAF03DD-F423-1005-038B-FE673C9CDFBA}"/>
              </a:ext>
            </a:extLst>
          </p:cNvPr>
          <p:cNvSpPr>
            <a:spLocks/>
          </p:cNvSpPr>
          <p:nvPr/>
        </p:nvSpPr>
        <p:spPr>
          <a:xfrm>
            <a:off x="6250840" y="3039044"/>
            <a:ext cx="5193514" cy="949368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15" name="Ellipszis 14">
            <a:extLst>
              <a:ext uri="{FF2B5EF4-FFF2-40B4-BE49-F238E27FC236}">
                <a16:creationId xmlns:a16="http://schemas.microsoft.com/office/drawing/2014/main" id="{FC4EA8CA-6044-90D1-DCA3-78CE0AD949F9}"/>
              </a:ext>
            </a:extLst>
          </p:cNvPr>
          <p:cNvSpPr>
            <a:spLocks/>
          </p:cNvSpPr>
          <p:nvPr/>
        </p:nvSpPr>
        <p:spPr>
          <a:xfrm flipH="1">
            <a:off x="9147795" y="2673261"/>
            <a:ext cx="300971" cy="283863"/>
          </a:xfrm>
          <a:prstGeom prst="ellipse">
            <a:avLst/>
          </a:prstGeom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16" name="Ellipszis 15">
            <a:extLst>
              <a:ext uri="{FF2B5EF4-FFF2-40B4-BE49-F238E27FC236}">
                <a16:creationId xmlns:a16="http://schemas.microsoft.com/office/drawing/2014/main" id="{2CE094CD-8E8C-913A-4E0D-AE4D99877D42}"/>
              </a:ext>
            </a:extLst>
          </p:cNvPr>
          <p:cNvSpPr>
            <a:spLocks/>
          </p:cNvSpPr>
          <p:nvPr/>
        </p:nvSpPr>
        <p:spPr>
          <a:xfrm flipH="1">
            <a:off x="8097932" y="3803533"/>
            <a:ext cx="300971" cy="283863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17" name="Nyíl: jobbra mutató 16">
            <a:extLst>
              <a:ext uri="{FF2B5EF4-FFF2-40B4-BE49-F238E27FC236}">
                <a16:creationId xmlns:a16="http://schemas.microsoft.com/office/drawing/2014/main" id="{D33DC83F-CB9B-5106-F68E-BC0481E73EBD}"/>
              </a:ext>
            </a:extLst>
          </p:cNvPr>
          <p:cNvSpPr>
            <a:spLocks/>
          </p:cNvSpPr>
          <p:nvPr/>
        </p:nvSpPr>
        <p:spPr>
          <a:xfrm>
            <a:off x="8545024" y="3880219"/>
            <a:ext cx="519350" cy="206183"/>
          </a:xfrm>
          <a:prstGeom prst="rightArrow">
            <a:avLst/>
          </a:prstGeom>
          <a:solidFill>
            <a:schemeClr val="accent2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18" name="Nyíl: jobbra mutató 17">
            <a:extLst>
              <a:ext uri="{FF2B5EF4-FFF2-40B4-BE49-F238E27FC236}">
                <a16:creationId xmlns:a16="http://schemas.microsoft.com/office/drawing/2014/main" id="{0C9A9D83-D97E-2316-9DCD-9C6A632F4EEC}"/>
              </a:ext>
            </a:extLst>
          </p:cNvPr>
          <p:cNvSpPr>
            <a:spLocks/>
          </p:cNvSpPr>
          <p:nvPr/>
        </p:nvSpPr>
        <p:spPr>
          <a:xfrm rot="8796707">
            <a:off x="8255762" y="3176758"/>
            <a:ext cx="515951" cy="207542"/>
          </a:xfrm>
          <a:prstGeom prst="rightArrow">
            <a:avLst/>
          </a:prstGeom>
          <a:solidFill>
            <a:srgbClr val="0000FF"/>
          </a:solidFill>
          <a:ln>
            <a:solidFill>
              <a:srgbClr val="0000F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19" name="Ellipszis 18">
            <a:extLst>
              <a:ext uri="{FF2B5EF4-FFF2-40B4-BE49-F238E27FC236}">
                <a16:creationId xmlns:a16="http://schemas.microsoft.com/office/drawing/2014/main" id="{41954F09-4525-1C91-5C8E-7586C4876B01}"/>
              </a:ext>
            </a:extLst>
          </p:cNvPr>
          <p:cNvSpPr>
            <a:spLocks/>
          </p:cNvSpPr>
          <p:nvPr/>
        </p:nvSpPr>
        <p:spPr>
          <a:xfrm rot="8944052">
            <a:off x="6312340" y="3154347"/>
            <a:ext cx="5116490" cy="956969"/>
          </a:xfrm>
          <a:prstGeom prst="ellipse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 dirty="0"/>
          </a:p>
        </p:txBody>
      </p:sp>
      <p:cxnSp>
        <p:nvCxnSpPr>
          <p:cNvPr id="20" name="Egyenes összekötő nyíllal 19">
            <a:extLst>
              <a:ext uri="{FF2B5EF4-FFF2-40B4-BE49-F238E27FC236}">
                <a16:creationId xmlns:a16="http://schemas.microsoft.com/office/drawing/2014/main" id="{88E13ADA-6827-7664-E175-903DBD0D232C}"/>
              </a:ext>
            </a:extLst>
          </p:cNvPr>
          <p:cNvCxnSpPr/>
          <p:nvPr/>
        </p:nvCxnSpPr>
        <p:spPr>
          <a:xfrm flipH="1">
            <a:off x="6223037" y="3504898"/>
            <a:ext cx="2584861" cy="16791"/>
          </a:xfrm>
          <a:prstGeom prst="straightConnector1">
            <a:avLst/>
          </a:prstGeom>
          <a:ln>
            <a:solidFill>
              <a:srgbClr val="0000FF"/>
            </a:solidFill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Szövegdoboz 20">
            <a:extLst>
              <a:ext uri="{FF2B5EF4-FFF2-40B4-BE49-F238E27FC236}">
                <a16:creationId xmlns:a16="http://schemas.microsoft.com/office/drawing/2014/main" id="{1B321DDB-4298-F7CA-AAC2-02224363756E}"/>
              </a:ext>
            </a:extLst>
          </p:cNvPr>
          <p:cNvSpPr txBox="1"/>
          <p:nvPr/>
        </p:nvSpPr>
        <p:spPr>
          <a:xfrm>
            <a:off x="6991097" y="3136551"/>
            <a:ext cx="43210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2400" b="1" u="sng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endParaRPr lang="hu-HU" sz="2400" u="sng" dirty="0"/>
          </a:p>
        </p:txBody>
      </p:sp>
      <p:sp>
        <p:nvSpPr>
          <p:cNvPr id="22" name="Ellipszis 21">
            <a:extLst>
              <a:ext uri="{FF2B5EF4-FFF2-40B4-BE49-F238E27FC236}">
                <a16:creationId xmlns:a16="http://schemas.microsoft.com/office/drawing/2014/main" id="{A3B4F84B-1692-3EBE-1688-F327FE6B98BA}"/>
              </a:ext>
            </a:extLst>
          </p:cNvPr>
          <p:cNvSpPr>
            <a:spLocks/>
          </p:cNvSpPr>
          <p:nvPr/>
        </p:nvSpPr>
        <p:spPr>
          <a:xfrm flipH="1">
            <a:off x="10918672" y="2172342"/>
            <a:ext cx="300971" cy="283863"/>
          </a:xfrm>
          <a:prstGeom prst="ellipse">
            <a:avLst/>
          </a:prstGeom>
          <a:solidFill>
            <a:schemeClr val="bg1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23" name="Ellipszis 22">
            <a:extLst>
              <a:ext uri="{FF2B5EF4-FFF2-40B4-BE49-F238E27FC236}">
                <a16:creationId xmlns:a16="http://schemas.microsoft.com/office/drawing/2014/main" id="{26E7E3E8-D161-4FF6-A071-142ABCE4130D}"/>
              </a:ext>
            </a:extLst>
          </p:cNvPr>
          <p:cNvSpPr>
            <a:spLocks/>
          </p:cNvSpPr>
          <p:nvPr/>
        </p:nvSpPr>
        <p:spPr>
          <a:xfrm flipH="1">
            <a:off x="6096000" y="3380148"/>
            <a:ext cx="300971" cy="283863"/>
          </a:xfrm>
          <a:prstGeom prst="ellipse">
            <a:avLst/>
          </a:prstGeom>
          <a:solidFill>
            <a:schemeClr val="bg1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 u="sng"/>
          </a:p>
        </p:txBody>
      </p:sp>
      <p:sp>
        <p:nvSpPr>
          <p:cNvPr id="26" name="Nyíl: szalag, lefelé mutató 25">
            <a:extLst>
              <a:ext uri="{FF2B5EF4-FFF2-40B4-BE49-F238E27FC236}">
                <a16:creationId xmlns:a16="http://schemas.microsoft.com/office/drawing/2014/main" id="{69B2C6A9-239C-2A78-7FBC-350B3B98A48D}"/>
              </a:ext>
            </a:extLst>
          </p:cNvPr>
          <p:cNvSpPr/>
          <p:nvPr/>
        </p:nvSpPr>
        <p:spPr>
          <a:xfrm rot="2554641">
            <a:off x="5419375" y="1062803"/>
            <a:ext cx="1216152" cy="731520"/>
          </a:xfrm>
          <a:prstGeom prst="curvedDownArrow">
            <a:avLst/>
          </a:prstGeom>
          <a:solidFill>
            <a:schemeClr val="tx2">
              <a:lumMod val="50000"/>
              <a:lumOff val="50000"/>
            </a:schemeClr>
          </a:solidFill>
          <a:ln>
            <a:solidFill>
              <a:schemeClr val="tx2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u-H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146514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0FCAED9-BDC0-F28F-9C5F-217F53189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0137AC1F-63C1-25D8-447B-CC046A7152A4}"/>
              </a:ext>
            </a:extLst>
          </p:cNvPr>
          <p:cNvSpPr txBox="1"/>
          <p:nvPr/>
        </p:nvSpPr>
        <p:spPr>
          <a:xfrm>
            <a:off x="200722" y="211497"/>
            <a:ext cx="11753385" cy="73558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endParaRPr lang="hu-HU" sz="16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Ráadásul ez a 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DIMENZIÓREDUKCIÓ </a:t>
            </a: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tetemesen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növeli </a:t>
            </a:r>
          </a:p>
          <a:p>
            <a:pPr algn="ctr">
              <a:spcAft>
                <a:spcPts val="800"/>
              </a:spcAft>
            </a:pPr>
            <a:r>
              <a:rPr lang="hu-HU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szerkezet forgástehetetlenségét!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800"/>
              </a:spcAft>
            </a:pPr>
            <a:endParaRPr lang="hu-HU" sz="1200" b="1" i="0" u="none" strike="noStrike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* </a:t>
            </a:r>
            <a:r>
              <a:rPr lang="hu-HU" sz="3600" b="1" i="0" u="none" strike="noStrike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i="0" u="none" strike="noStrike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* 4/3 * r</a:t>
            </a:r>
            <a:r>
              <a:rPr lang="hu-HU" sz="3600" b="1" i="0" u="none" strike="noStrike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600" b="1" i="0" u="none" strike="noStrike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l-GR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l-GR" sz="36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κ</a:t>
            </a:r>
            <a:r>
              <a:rPr lang="hu-HU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= 2 * </a:t>
            </a:r>
            <a:r>
              <a:rPr lang="hu-HU" sz="3600" b="1" i="0" u="none" strike="noStrike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i="0" u="none" strike="noStrike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* r</a:t>
            </a:r>
            <a:r>
              <a:rPr lang="hu-HU" sz="3600" b="1" i="0" u="none" strike="noStrike" baseline="-25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600" b="1" i="0" u="none" strike="noStrike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</a:p>
          <a:p>
            <a:pPr algn="ctr">
              <a:spcAft>
                <a:spcPts val="800"/>
              </a:spcAft>
            </a:pPr>
            <a:endParaRPr lang="hu-HU" sz="1200" b="1" i="0" u="none" strike="noStrike" baseline="30000" dirty="0">
              <a:solidFill>
                <a:srgbClr val="0000FF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Ezek szerint az 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elektron </a:t>
            </a:r>
            <a:r>
              <a:rPr lang="hu-HU" sz="3600" b="1" i="0" u="none" strike="noStrike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i="0" u="none" strike="noStrike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inv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relativisztikus tömeg</a:t>
            </a:r>
          </a:p>
          <a:p>
            <a:pPr algn="ctr">
              <a:spcAft>
                <a:spcPts val="800"/>
              </a:spcAft>
            </a:pP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illúzióját az okozza, hogy a két nagyon pici </a:t>
            </a:r>
            <a:r>
              <a:rPr lang="hu-HU" sz="3600" b="1" i="0" u="none" strike="noStrike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i="0" u="none" strike="noStrike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600" b="1" i="0" u="none" strike="noStrike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tömeg</a:t>
            </a:r>
          </a:p>
          <a:p>
            <a:pPr algn="ctr">
              <a:spcAft>
                <a:spcPts val="800"/>
              </a:spcAft>
            </a:pPr>
            <a:r>
              <a:rPr lang="hu-HU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fénysebességű 3D kettőskeringése </a:t>
            </a:r>
          </a:p>
          <a:p>
            <a:pPr algn="ctr">
              <a:spcAft>
                <a:spcPts val="800"/>
              </a:spcAft>
            </a:pPr>
            <a:r>
              <a:rPr lang="hu-HU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fénysebességű, </a:t>
            </a: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6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 keringéssé alakul át!</a:t>
            </a:r>
          </a:p>
          <a:p>
            <a:pPr algn="ctr">
              <a:spcAft>
                <a:spcPts val="800"/>
              </a:spcAft>
            </a:pPr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Lássuk, mennyivel növeli ez a tehetetlenséget !</a:t>
            </a:r>
            <a:endParaRPr lang="hu-HU" sz="36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3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32136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097F00-E67F-353B-F986-5852D6C48F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27DBF5C-D1A3-4A1B-036F-8ABFD0D10560}"/>
              </a:ext>
            </a:extLst>
          </p:cNvPr>
          <p:cNvSpPr txBox="1"/>
          <p:nvPr/>
        </p:nvSpPr>
        <p:spPr>
          <a:xfrm>
            <a:off x="200722" y="111133"/>
            <a:ext cx="11753385" cy="803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</a:pPr>
            <a:endParaRPr lang="hu-HU" sz="32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endParaRPr lang="hu-HU" sz="1200" b="1" i="0" u="none" strike="noStrike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Objektum 4">
            <a:extLst>
              <a:ext uri="{FF2B5EF4-FFF2-40B4-BE49-F238E27FC236}">
                <a16:creationId xmlns:a16="http://schemas.microsoft.com/office/drawing/2014/main" id="{19E22F6D-28FF-D408-E7BC-8BE1D5BD980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15586240"/>
              </p:ext>
            </p:extLst>
          </p:nvPr>
        </p:nvGraphicFramePr>
        <p:xfrm>
          <a:off x="468351" y="3360871"/>
          <a:ext cx="11113081" cy="30869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915520" imgH="2476571" progId="Excel.Sheet.12">
                  <p:embed/>
                </p:oleObj>
              </mc:Choice>
              <mc:Fallback>
                <p:oleObj name="Worksheet" r:id="rId2" imgW="8915520" imgH="2476571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68351" y="3360871"/>
                        <a:ext cx="11113081" cy="30869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" name="Objektum 1">
            <a:extLst>
              <a:ext uri="{FF2B5EF4-FFF2-40B4-BE49-F238E27FC236}">
                <a16:creationId xmlns:a16="http://schemas.microsoft.com/office/drawing/2014/main" id="{717A24FB-668A-FA87-BFDF-90F6C7A0842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5781139"/>
              </p:ext>
            </p:extLst>
          </p:nvPr>
        </p:nvGraphicFramePr>
        <p:xfrm>
          <a:off x="466725" y="193675"/>
          <a:ext cx="11114088" cy="3154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4" imgW="4629120" imgH="1314236" progId="Excel.Sheet.12">
                  <p:embed/>
                </p:oleObj>
              </mc:Choice>
              <mc:Fallback>
                <p:oleObj name="Worksheet" r:id="rId4" imgW="4629120" imgH="1314236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66725" y="193675"/>
                        <a:ext cx="11114088" cy="31543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711729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14:window dir="vert"/>
      </p:transition>
    </mc:Choice>
    <mc:Fallback xmlns="">
      <p:transition spd="slow">
        <p:fade/>
      </p:transition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B55A818-A898-79AE-82CF-4EDE9D1EEC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CC6A62A-37CD-452A-7DD1-3455BB6BA3F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6CD3925-E832-6FC7-5AB7-68FD910B867B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263952" y="242326"/>
            <a:ext cx="11623248" cy="62577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i="1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Fokozh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ATOM a botrányt!:</a:t>
            </a:r>
          </a:p>
          <a:p>
            <a:pPr algn="ctr">
              <a:spcAft>
                <a:spcPts val="4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Csak nagyon-nagyon halkan: egy </a:t>
            </a:r>
            <a:r>
              <a:rPr lang="hu-HU" sz="3200" b="1" i="1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hipereretnek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mellékvízió, </a:t>
            </a:r>
          </a:p>
          <a:p>
            <a:pPr algn="ctr">
              <a:spcAft>
                <a:spcPts val="4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elyet az elektromos erőtérre kiadódott… 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V*m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[m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 [m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algn="ctr">
              <a:spcAft>
                <a:spcPts val="400"/>
              </a:spcAf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dimenzió váltott ki bennem:</a:t>
            </a:r>
            <a:endParaRPr lang="hu-HU" sz="1200" b="1" i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hu-HU" sz="3200" b="1" i="1" cap="all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Lehetséges, hogy nem a geometriai tér görbült, </a:t>
            </a:r>
          </a:p>
          <a:p>
            <a:pPr algn="ctr">
              <a:spcAft>
                <a:spcPts val="400"/>
              </a:spcAft>
            </a:pPr>
            <a:r>
              <a:rPr lang="hu-HU" sz="3200" b="1" i="1" cap="all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hanem a mindenütt jelen lévő </a:t>
            </a:r>
          </a:p>
          <a:p>
            <a:pPr algn="ctr">
              <a:spcAft>
                <a:spcPts val="400"/>
              </a:spcAft>
            </a:pPr>
            <a:r>
              <a:rPr lang="hu-HU" sz="3200" b="1" i="1" cap="all" dirty="0">
                <a:solidFill>
                  <a:srgbClr val="FF0000"/>
                </a:solidFill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elektromágneses erőtér?</a:t>
            </a:r>
          </a:p>
          <a:p>
            <a:pPr algn="ctr">
              <a:spcAft>
                <a:spcPts val="400"/>
              </a:spcAf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2D görbült, felületi sűrűség, </a:t>
            </a:r>
          </a:p>
          <a:p>
            <a:pPr algn="ctr">
              <a:spcAft>
                <a:spcPts val="400"/>
              </a:spcAft>
            </a:pP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amely térben és időben változtató hatású?</a:t>
            </a:r>
          </a:p>
          <a:p>
            <a:pPr algn="ctr">
              <a:spcAft>
                <a:spcPts val="400"/>
              </a:spcAft>
            </a:pP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Netán az E görbülete önmagában is mindent megmagyaráz?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200" b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5636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honeycomb/>
      </p:transition>
    </mc:Choice>
    <mc:Fallback xmlns="">
      <p:transition spd="slow">
        <p:fade/>
      </p:transition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9C34E4-F0BB-A4FD-D10D-91ECB38F79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9D8C2C65-CE73-903A-4F32-C2D152BFCB95}"/>
              </a:ext>
            </a:extLst>
          </p:cNvPr>
          <p:cNvSpPr txBox="1">
            <a:spLocks/>
          </p:cNvSpPr>
          <p:nvPr/>
        </p:nvSpPr>
        <p:spPr>
          <a:xfrm>
            <a:off x="200722" y="202578"/>
            <a:ext cx="11753385" cy="5970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Keresem feleleteteket !</a:t>
            </a:r>
          </a:p>
          <a:p>
            <a:pPr algn="ctr">
              <a:spcAft>
                <a:spcPts val="600"/>
              </a:spcAft>
            </a:pP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Beletekeredett nemes fejetekbe eme kerge egyveleg ?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Keletkeztek bennetek eleven ellenelvek ?</a:t>
            </a:r>
          </a:p>
          <a:p>
            <a:pPr algn="ctr">
              <a:spcAft>
                <a:spcPts val="600"/>
              </a:spcAf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Meglehet, megvezettelek benneteket ?!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Nem rejtegetem: </a:t>
            </a:r>
          </a:p>
          <a:p>
            <a:pPr algn="ctr">
              <a:spcAft>
                <a:spcPts val="6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eme eszmepetty nem tesz-vesz, mert nem kerek! </a:t>
            </a:r>
          </a:p>
          <a:p>
            <a:pPr algn="ctr">
              <a:spcAft>
                <a:spcPts val="600"/>
              </a:spcAft>
            </a:pP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600"/>
              </a:spcAft>
            </a:pP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Elhessegessem ? </a:t>
            </a:r>
          </a:p>
          <a:p>
            <a:pPr algn="ctr">
              <a:spcAft>
                <a:spcPts val="600"/>
              </a:spcAft>
            </a:pP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NEM! MEGFEJELEM!</a:t>
            </a:r>
          </a:p>
          <a:p>
            <a:pPr algn="ctr">
              <a:spcAft>
                <a:spcPts val="600"/>
              </a:spcAft>
            </a:pPr>
            <a:r>
              <a:rPr lang="hu-HU" sz="3200" b="1" i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FENTEBB JELEZTEM, ELEVE SEJTETTEM !</a:t>
            </a:r>
            <a:endParaRPr lang="hu-HU" sz="3200" b="1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300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2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25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25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5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25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8750"/>
                            </p:stCondLst>
                            <p:childTnLst>
                              <p:par>
                                <p:cTn id="30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25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0"/>
                            </p:stCondLst>
                            <p:childTnLst>
                              <p:par>
                                <p:cTn id="3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1250"/>
                            </p:stCondLst>
                            <p:childTnLst>
                              <p:par>
                                <p:cTn id="4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25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83204E-5BE8-B67C-6668-5256B76BA6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AC4FE898-239B-8232-9389-1EED15204284}"/>
              </a:ext>
            </a:extLst>
          </p:cNvPr>
          <p:cNvSpPr txBox="1"/>
          <p:nvPr/>
        </p:nvSpPr>
        <p:spPr>
          <a:xfrm>
            <a:off x="200722" y="214832"/>
            <a:ext cx="11753385" cy="62273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Valóban „összecsukódik” a gömb egy „dupla-parittyává”?</a:t>
            </a:r>
          </a:p>
          <a:p>
            <a:pPr algn="ctr">
              <a:spcAft>
                <a:spcPts val="800"/>
              </a:spcAft>
            </a:pPr>
            <a:r>
              <a:rPr lang="hu-H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Feladja stabil „gömbölyűségét”, és megdönti Einsteint?</a:t>
            </a:r>
          </a:p>
          <a:p>
            <a:pPr algn="ctr">
              <a:spcAft>
                <a:spcPts val="800"/>
              </a:spcAft>
            </a:pPr>
            <a:r>
              <a:rPr lang="hu-H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Valóban ilyen dimenzióredukcióval növeli az elektron a</a:t>
            </a:r>
          </a:p>
          <a:p>
            <a:pPr algn="ctr">
              <a:spcAft>
                <a:spcPts val="800"/>
              </a:spcAft>
            </a:pPr>
            <a:r>
              <a:rPr lang="hu-H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forgástehetetlenégét a feszültség hatására?</a:t>
            </a:r>
          </a:p>
          <a:p>
            <a:pPr algn="ctr">
              <a:spcAft>
                <a:spcPts val="800"/>
              </a:spcAft>
            </a:pPr>
            <a:endParaRPr lang="hu-HU" sz="16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Mindegyik valószínűtlen, itt hatalmas gubanc van!</a:t>
            </a:r>
            <a:endParaRPr lang="hu-HU" sz="1600" b="1" dirty="0">
              <a:solidFill>
                <a:srgbClr val="FF0000"/>
              </a:solidFill>
              <a:highlight>
                <a:srgbClr val="FFFFCC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ÖNCÁFOLATBA BOTLOTTAM ?!</a:t>
            </a:r>
            <a:endParaRPr lang="hu-HU" sz="16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Úgy tűnik, téves a kiindulásom, vagy logikai bukfencet vetettem?</a:t>
            </a:r>
          </a:p>
          <a:p>
            <a:pPr algn="ctr">
              <a:spcAft>
                <a:spcPts val="800"/>
              </a:spcAf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Bármelyik lehetséges, de visszatekintve,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B0F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(MÉG NEM SZABAD A GAZDA!) </a:t>
            </a: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HOL LEHET A GOND?</a:t>
            </a:r>
          </a:p>
        </p:txBody>
      </p:sp>
    </p:spTree>
    <p:extLst>
      <p:ext uri="{BB962C8B-B14F-4D97-AF65-F5344CB8AC3E}">
        <p14:creationId xmlns:p14="http://schemas.microsoft.com/office/powerpoint/2010/main" val="30567671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C4D481-4CC0-A3D1-0D66-BBFB853A68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>
            <a:extLst>
              <a:ext uri="{FF2B5EF4-FFF2-40B4-BE49-F238E27FC236}">
                <a16:creationId xmlns:a16="http://schemas.microsoft.com/office/drawing/2014/main" id="{9969A1ED-604A-A9A3-B81C-5BF98C3B79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572" y="417376"/>
            <a:ext cx="2150454" cy="1947514"/>
          </a:xfrm>
          <a:prstGeom prst="rect">
            <a:avLst/>
          </a:prstGeom>
        </p:spPr>
      </p:pic>
      <p:pic>
        <p:nvPicPr>
          <p:cNvPr id="3" name="Kép 2">
            <a:extLst>
              <a:ext uri="{FF2B5EF4-FFF2-40B4-BE49-F238E27FC236}">
                <a16:creationId xmlns:a16="http://schemas.microsoft.com/office/drawing/2014/main" id="{EAB98FD7-3E19-76E4-79CD-E7F957E99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08262" y="371654"/>
            <a:ext cx="2125929" cy="1993235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273E65FC-4B90-F676-4C3A-314FDB93DCDB}"/>
              </a:ext>
            </a:extLst>
          </p:cNvPr>
          <p:cNvSpPr txBox="1"/>
          <p:nvPr/>
        </p:nvSpPr>
        <p:spPr>
          <a:xfrm>
            <a:off x="403675" y="596830"/>
            <a:ext cx="11384655" cy="58887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Brit tudósok bevonásával</a:t>
            </a:r>
          </a:p>
          <a:p>
            <a:pPr algn="ctr">
              <a:spcAft>
                <a:spcPts val="400"/>
              </a:spcAft>
            </a:pPr>
            <a:r>
              <a:rPr lang="hu-HU" sz="3200" b="1" i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sikerült kiderítenem: az a gond, hogy a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GÖMB TÚLSÁGOSAN GÖMBÖLYŰ! 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ELLENTMOND A GÖMBFORMA A TARTALOMNAK! 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gömb energiája feszültég hatására nem növekedhet,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CC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hiszen amikor csökken a sugár, akkor nő a fordulatszám!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Szegény gömbnek csak 1 árva szabadságfoka adatott, a sugara!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gömb nem OK! Olyan „gömb” kellene, amelyik „szabadabb”!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+1 SUGÁR és +1 FORGÁS IS JÓL JÖNNE!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VAN ILYEN „GÖMB”?!  HÓKUSZ – PÓKUSZ, Ő A</a:t>
            </a:r>
          </a:p>
        </p:txBody>
      </p:sp>
    </p:spTree>
    <p:extLst>
      <p:ext uri="{BB962C8B-B14F-4D97-AF65-F5344CB8AC3E}">
        <p14:creationId xmlns:p14="http://schemas.microsoft.com/office/powerpoint/2010/main" val="3525365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6CF202-94DA-8FD2-A12C-96AA9B1DD0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9E543CE5-AB37-EE32-DF3B-5E1B4913E7D4}"/>
              </a:ext>
            </a:extLst>
          </p:cNvPr>
          <p:cNvSpPr txBox="1"/>
          <p:nvPr/>
        </p:nvSpPr>
        <p:spPr>
          <a:xfrm>
            <a:off x="274320" y="395607"/>
            <a:ext cx="11601450" cy="565283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400"/>
              </a:spcAft>
            </a:pPr>
            <a:r>
              <a:rPr lang="hu-HU" sz="40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TÓRUSZ</a:t>
            </a:r>
            <a:r>
              <a:rPr lang="hu-H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400"/>
              </a:spcAft>
            </a:pP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 3D-forma egy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„engedékeny gömb”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megengedi, hogy 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benne a téridőben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„dupla-keringőzzék”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egy parányi gömb. </a:t>
            </a:r>
            <a:r>
              <a:rPr lang="hu-HU" sz="3200" b="1" cap="all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400"/>
              </a:spcAft>
            </a:pPr>
            <a:r>
              <a:rPr lang="hu-HU" sz="1600" b="1" cap="all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Aft>
                <a:spcPts val="400"/>
              </a:spcAft>
            </a:pPr>
            <a:r>
              <a:rPr lang="hu-HU" sz="3200" b="1" cap="all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AZ ERŐTÉR HATÁSÁRA NÖVEKEDHET AZ ENERGIÁJA!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Mert,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-Einstein szerencséjére- 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 err="1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tórusz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R nagy - sugara,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b="1" dirty="0" err="1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hu-HU" sz="3200" b="1" baseline="-25000" dirty="0" err="1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saját frekvenciája 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és mr</a:t>
            </a:r>
            <a:r>
              <a:rPr lang="hu-HU" sz="3200" b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forgástehetetlensége 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egyaránt és egyidejűleg változhat! </a:t>
            </a:r>
            <a:endParaRPr lang="hu-HU" sz="1200" b="1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0364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8C2626-F96D-67DB-CBDF-BBD81A8E6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1435F3C5-207E-7106-2081-1AA5889C8CF9}"/>
              </a:ext>
            </a:extLst>
          </p:cNvPr>
          <p:cNvSpPr txBox="1"/>
          <p:nvPr/>
        </p:nvSpPr>
        <p:spPr>
          <a:xfrm>
            <a:off x="255270" y="4099060"/>
            <a:ext cx="11601450" cy="224676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hu-HU" sz="1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ÖSSZANGBA KERÜLT A FORMA ÉS A TARTALOM!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Modellünknek csupán a formája változott, a korábban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megállapított tulajdonságai nem csorbulnak,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sőt, gazdagodnak a </a:t>
            </a:r>
            <a:r>
              <a:rPr lang="hu-HU" sz="3200" b="1" i="1" dirty="0" err="1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tórusz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 forma által.</a:t>
            </a:r>
          </a:p>
        </p:txBody>
      </p:sp>
      <p:sp>
        <p:nvSpPr>
          <p:cNvPr id="3" name="Szövegdoboz 2">
            <a:extLst>
              <a:ext uri="{FF2B5EF4-FFF2-40B4-BE49-F238E27FC236}">
                <a16:creationId xmlns:a16="http://schemas.microsoft.com/office/drawing/2014/main" id="{9D58824E-7061-235B-8931-492BCAD82CDC}"/>
              </a:ext>
            </a:extLst>
          </p:cNvPr>
          <p:cNvSpPr txBox="1"/>
          <p:nvPr/>
        </p:nvSpPr>
        <p:spPr>
          <a:xfrm>
            <a:off x="537210" y="380195"/>
            <a:ext cx="11052810" cy="107721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ELEKTRON ÉS A POZITRON TÓRUSZ ALAKÚ</a:t>
            </a: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EZT GONDOLJUK, MÉGIS MŰKÖDIK A MODELL!</a:t>
            </a:r>
          </a:p>
        </p:txBody>
      </p:sp>
      <p:pic>
        <p:nvPicPr>
          <p:cNvPr id="1026" name="Picture 2" descr="A toroidal surface of radius r and its coordinate system (θ,ϕ,ρ). R0 is ...">
            <a:extLst>
              <a:ext uri="{FF2B5EF4-FFF2-40B4-BE49-F238E27FC236}">
                <a16:creationId xmlns:a16="http://schemas.microsoft.com/office/drawing/2014/main" id="{60A1293A-0812-9B8C-F08F-206A65C08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9259" y="1379809"/>
            <a:ext cx="4253874" cy="2839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0003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758AD80-80CE-EE15-F963-81138CE127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97BE5A66-6FD9-D570-6E2B-23F0DF3CEAB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89479" y="494225"/>
            <a:ext cx="11601450" cy="107721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TÓRUSZ EGY ÖNMAGÁBÓL KILÉPETT GÖMB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GÖMB EGY ÖNMAGÁBA ROSKADT TÓRUSZ</a:t>
            </a:r>
          </a:p>
        </p:txBody>
      </p:sp>
      <p:pic>
        <p:nvPicPr>
          <p:cNvPr id="4" name="Kép 3">
            <a:extLst>
              <a:ext uri="{FF2B5EF4-FFF2-40B4-BE49-F238E27FC236}">
                <a16:creationId xmlns:a16="http://schemas.microsoft.com/office/drawing/2014/main" id="{570B04AE-E611-D602-9970-E7B74FC85F7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57523" y="1571965"/>
            <a:ext cx="7676954" cy="3725581"/>
          </a:xfrm>
          <a:prstGeom prst="rect">
            <a:avLst/>
          </a:pr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F71ADB74-94EE-88DE-0E2F-854ABD82635A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312420" y="5267760"/>
            <a:ext cx="11601450" cy="1077218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az ember a stressz hatására önmagából „kibillen”, akkor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könnyebben félrelép! Az </a:t>
            </a:r>
            <a:r>
              <a:rPr lang="hu-HU" sz="3200" b="1" i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elektron&amp;pozitron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állandóan ezt műveli!</a:t>
            </a:r>
          </a:p>
        </p:txBody>
      </p:sp>
    </p:spTree>
    <p:extLst>
      <p:ext uri="{BB962C8B-B14F-4D97-AF65-F5344CB8AC3E}">
        <p14:creationId xmlns:p14="http://schemas.microsoft.com/office/powerpoint/2010/main" val="3273276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EB57BD-52DD-E155-A269-902856A630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C1930612-5C10-54BF-0887-625A55B0ABA0}"/>
              </a:ext>
            </a:extLst>
          </p:cNvPr>
          <p:cNvSpPr txBox="1"/>
          <p:nvPr/>
        </p:nvSpPr>
        <p:spPr>
          <a:xfrm>
            <a:off x="0" y="0"/>
            <a:ext cx="12192000" cy="741741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hu-HU" sz="1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lineáris F erő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formálisan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úgy alakul ki, hogy az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tömeg L 2D perdülete „kilapul”, kiegyenesedik a téridőben:</a:t>
            </a: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[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L*Volt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Ilyen persze nem létezik, kivéve a villanybiciklit…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Az elektromágneses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energia-változás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valóságban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úgy alakul ki, hogy a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2m</a:t>
            </a:r>
            <a:r>
              <a:rPr lang="hu-HU" sz="3200" b="1" baseline="-25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tömeg 3D perdülete kilapul, kiegyenesedik a téridőben:</a:t>
            </a:r>
          </a:p>
          <a:p>
            <a:pPr algn="ctr"/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J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-2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* [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= </a:t>
            </a:r>
            <a:r>
              <a:rPr lang="hu-HU" sz="32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Coulomb*Volt</a:t>
            </a:r>
          </a:p>
          <a:p>
            <a:pPr algn="ctr"/>
            <a:endParaRPr lang="hu-HU" sz="16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2*</a:t>
            </a:r>
            <a:r>
              <a:rPr lang="hu-HU" sz="3200" b="1" dirty="0" err="1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tömeg magerők által stabilizált 3D forgásállapota úgy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változik meg, hogy „kvázi kilapul a gömbformája” a téridőben,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Ez a „KILAPULT GÖMB” egy „KERINGŐ GÖMB”,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VAGYIS TÓRUSZ!</a:t>
            </a:r>
          </a:p>
          <a:p>
            <a:pPr algn="ctr"/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5001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2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CE1C53-F5FA-7A50-9136-AC810D944F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C7F64C1D-C6D2-0CF7-86A5-33B820229C55}"/>
              </a:ext>
            </a:extLst>
          </p:cNvPr>
          <p:cNvSpPr txBox="1"/>
          <p:nvPr/>
        </p:nvSpPr>
        <p:spPr>
          <a:xfrm>
            <a:off x="0" y="0"/>
            <a:ext cx="12192000" cy="66787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dimenziók elemzésénél megfigyelhettük, hogy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térbeli kiterjedéssel, a méterrel történő szorzás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mozgás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állapot minőségének nemesbítését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jelenti!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m-el való osztás térbeli „visszaminősítést” jelentene!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visszaminősítést az elektron-pozitron parányi lénye nem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fogadja el, mert nem is fogadhatja el, hisz minden anyag térbeli!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2D csupán absztrakció, a 2D elfogadása helyett a 3D gömb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egy másik, hasonló 3D FORMÁVAL  ALKALMAZKODIK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erőtér kényszeréhez, és ez által gazdagítja saját lehetőségeit.</a:t>
            </a:r>
          </a:p>
          <a:p>
            <a:pPr algn="ctr"/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Önfenntartó elektromágneses erőteret, gerjedő rezgőkőrt,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TEHÁT 3D-s OSZCILLÁTORT KÉPES ALKOTNI !</a:t>
            </a:r>
          </a:p>
          <a:p>
            <a:pPr algn="ctr"/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289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211F45-DDF1-117B-ADC9-F90BDA79EE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F4A4C517-E97F-D72B-2A51-54B2B50654BA}"/>
              </a:ext>
            </a:extLst>
          </p:cNvPr>
          <p:cNvSpPr txBox="1"/>
          <p:nvPr/>
        </p:nvSpPr>
        <p:spPr>
          <a:xfrm>
            <a:off x="866856" y="417944"/>
            <a:ext cx="10458312" cy="61863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hu-HU" sz="4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„kilapítás” </a:t>
            </a: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kifejezést szándékosan tettem korábban mindig idézőjelbe !</a:t>
            </a: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3D világban szerintem valójában nem létezhet kilapítás.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kilapítás csupán az egyszerűsítő absztrakció szinonimája.</a:t>
            </a: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Annak a jelképe, hogy bizonyos jelenségeket</a:t>
            </a: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eggyel kevesebb dimenzióra egyszerűsítve,</a:t>
            </a: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könnyebb megérteni és elmagyarázni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3D gömb </a:t>
            </a:r>
            <a:r>
              <a:rPr lang="hu-HU" sz="3200" b="1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kilapulása nem </a:t>
            </a:r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dimenzióredukció, hanem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DINAMIKUSAN ALKALMAZKODÓ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ÖNFORMAALAKÍTÁS!</a:t>
            </a:r>
          </a:p>
          <a:p>
            <a:pPr algn="ctr"/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920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52F4530-5503-3B66-ED89-84854477BB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>
            <a:extLst>
              <a:ext uri="{FF2B5EF4-FFF2-40B4-BE49-F238E27FC236}">
                <a16:creationId xmlns:a16="http://schemas.microsoft.com/office/drawing/2014/main" id="{F4C9F643-5BEC-8B7E-2EA8-0AF817D99D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12" y="560070"/>
            <a:ext cx="7708388" cy="57288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92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BD8FF8-2331-3D86-5277-7DBFEE20F8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FBBC16D-98F4-4030-EE39-0323201CE8DD}"/>
              </a:ext>
            </a:extLst>
          </p:cNvPr>
          <p:cNvSpPr txBox="1"/>
          <p:nvPr/>
        </p:nvSpPr>
        <p:spPr>
          <a:xfrm>
            <a:off x="274320" y="306827"/>
            <a:ext cx="11601450" cy="61247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Emlékeztek? Figyeld a </a:t>
            </a:r>
            <a:r>
              <a:rPr lang="hu-HU" sz="3200" b="1" dirty="0">
                <a:solidFill>
                  <a:srgbClr val="0000FF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kiemelt szöveget:</a:t>
            </a:r>
          </a:p>
          <a:p>
            <a:pPr algn="ctr">
              <a:spcAft>
                <a:spcPts val="8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 =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töltés „három kiolvasott viselkedési módja”:</a:t>
            </a: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24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]*[sec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[kg*m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*sec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]*[m]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=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[kg*m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]*[m*sec</a:t>
            </a:r>
            <a:r>
              <a:rPr lang="hu-HU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</a:t>
            </a:r>
          </a:p>
          <a:p>
            <a:pPr marL="457200" indent="-457200" algn="ctr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IDŐBEN VÁLTOZÓ,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pl. forgó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 Forgás-TEHETELENSÉG, </a:t>
            </a:r>
            <a:endParaRPr lang="hu-HU" sz="32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endParaRPr lang="hu-HU" sz="1200" b="1" dirty="0">
              <a:solidFill>
                <a:srgbClr val="00B0F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ctr"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TÉRBEN változó,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„kigömbölyödő”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2D PERDÜLET</a:t>
            </a:r>
          </a:p>
          <a:p>
            <a:pPr marL="457200" indent="-457200" algn="ctr">
              <a:spcAft>
                <a:spcPts val="2400"/>
              </a:spcAft>
              <a:buFont typeface="Arial" panose="020B0604020202020204" pitchFamily="34" charset="0"/>
              <a:buChar char="•"/>
            </a:pPr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indent="-457200" algn="ctr">
              <a:spcAft>
                <a:spcPts val="2400"/>
              </a:spcAft>
              <a:buFont typeface="Arial" panose="020B0604020202020204" pitchFamily="34" charset="0"/>
              <a:buChar char="•"/>
            </a:pPr>
            <a:r>
              <a:rPr lang="hu-HU" sz="3200" b="1" dirty="0">
                <a:solidFill>
                  <a:srgbClr val="0000FF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2D</a:t>
            </a:r>
            <a:r>
              <a:rPr lang="hu-HU" sz="3200" b="1" dirty="0">
                <a:solidFill>
                  <a:srgbClr val="0000FF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FORGÁSTEHETETLENSÉG </a:t>
            </a:r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hu-HU" sz="3200" b="1" dirty="0">
                <a:solidFill>
                  <a:srgbClr val="0000FF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SEBESSÉGŰ MEGFORGATÁSA, HOGY AZ </a:t>
            </a:r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3D</a:t>
            </a:r>
            <a:r>
              <a:rPr lang="hu-HU" sz="3200" b="1" dirty="0">
                <a:solidFill>
                  <a:srgbClr val="0000FF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TÉRBELIVÉ VÁLJÉK</a:t>
            </a:r>
          </a:p>
          <a:p>
            <a:pPr algn="ctr">
              <a:spcAft>
                <a:spcPts val="24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mindhárom egykutya, </a:t>
            </a:r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mind3 lehet TÓRUSZ, átalakult gömb</a:t>
            </a:r>
          </a:p>
        </p:txBody>
      </p:sp>
    </p:spTree>
    <p:extLst>
      <p:ext uri="{BB962C8B-B14F-4D97-AF65-F5344CB8AC3E}">
        <p14:creationId xmlns:p14="http://schemas.microsoft.com/office/powerpoint/2010/main" val="5321798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8C2626-F96D-67DB-CBDF-BBD81A8E6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édiaelem 1" title="Ampere's Law applied to a Toroidal Solenoid">
            <a:hlinkClick r:id="" action="ppaction://media"/>
            <a:extLst>
              <a:ext uri="{FF2B5EF4-FFF2-40B4-BE49-F238E27FC236}">
                <a16:creationId xmlns:a16="http://schemas.microsoft.com/office/drawing/2014/main" id="{1F59E5A8-BD3A-B91D-5E9B-4D54715528F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-7620" y="-1760220"/>
            <a:ext cx="12252960" cy="91897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966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:wheel spokes="1"/>
      </p:transition>
    </mc:Choice>
    <mc:Fallback xmlns="">
      <p:transition spd="slow">
        <p:wheel spokes="1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91BEB2-4DC5-B179-295A-54BF56FD90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93CEF31F-10E2-82C9-2A6A-2119DD1A73CE}"/>
              </a:ext>
            </a:extLst>
          </p:cNvPr>
          <p:cNvSpPr txBox="1"/>
          <p:nvPr/>
        </p:nvSpPr>
        <p:spPr>
          <a:xfrm>
            <a:off x="200722" y="227214"/>
            <a:ext cx="11753385" cy="6453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hu-HU" sz="4000" b="1" i="1" u="none" strike="noStrike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HÚHA! Ezt el sem merem mondani!</a:t>
            </a:r>
          </a:p>
          <a:p>
            <a:pPr algn="ctr">
              <a:spcAft>
                <a:spcPts val="800"/>
              </a:spcAft>
            </a:pPr>
            <a:r>
              <a:rPr lang="hu-HU" sz="40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tömeg relativisztikus növekedésének </a:t>
            </a:r>
          </a:p>
          <a:p>
            <a:pPr algn="ctr">
              <a:spcAft>
                <a:spcPts val="800"/>
              </a:spcAft>
            </a:pPr>
            <a:r>
              <a:rPr lang="hu-HU" sz="40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illúzióját az okozza, </a:t>
            </a:r>
          </a:p>
          <a:p>
            <a:pPr algn="ctr">
              <a:spcAft>
                <a:spcPts val="800"/>
              </a:spcAft>
            </a:pPr>
            <a:r>
              <a:rPr lang="hu-HU" sz="40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hogy két nagyon pici </a:t>
            </a:r>
            <a:r>
              <a:rPr lang="hu-HU" sz="4000" b="1" i="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4000" b="1" i="0" u="none" strike="noStrike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40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elemi tömeg</a:t>
            </a:r>
          </a:p>
          <a:p>
            <a:pPr algn="ctr">
              <a:spcAft>
                <a:spcPts val="800"/>
              </a:spcAft>
            </a:pPr>
            <a:r>
              <a:rPr lang="hu-HU" sz="40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fénysebességű 3D kettőskeringésének </a:t>
            </a:r>
          </a:p>
          <a:p>
            <a:pPr algn="ctr">
              <a:spcAft>
                <a:spcPts val="800"/>
              </a:spcAft>
            </a:pPr>
            <a:r>
              <a:rPr lang="hu-HU" sz="40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 </a:t>
            </a:r>
            <a:r>
              <a:rPr lang="hu-HU" sz="4000" b="1" i="0" u="none" strike="noStrike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tórusz</a:t>
            </a:r>
            <a:r>
              <a:rPr lang="hu-HU" sz="40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-sugara, tehát az általa lefoglalt térfogat, </a:t>
            </a:r>
          </a:p>
          <a:p>
            <a:pPr algn="ctr">
              <a:spcAft>
                <a:spcPts val="800"/>
              </a:spcAft>
            </a:pPr>
            <a:r>
              <a:rPr lang="hu-HU" sz="4000" b="1" i="0" u="none" strike="noStrike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vagyis a 3D forgástehetetlensége növekszik </a:t>
            </a:r>
          </a:p>
          <a:p>
            <a:pPr algn="ctr">
              <a:spcAft>
                <a:spcPts val="800"/>
              </a:spcAft>
            </a:pP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 elektromágneses térerősség feszültségének </a:t>
            </a:r>
          </a:p>
          <a:p>
            <a:pPr algn="ctr">
              <a:spcAft>
                <a:spcPts val="800"/>
              </a:spcAft>
            </a:pPr>
            <a:r>
              <a:rPr lang="hu-HU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tér és idő változtató hatására.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0621846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56F689-E771-A5B3-1CD0-E47BFC2CE6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96C76DB2-ED9E-4D83-2C49-01330676E0CB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D9D537AD-BE2B-ECD2-ECA7-A8222F47DB0F}"/>
              </a:ext>
            </a:extLst>
          </p:cNvPr>
          <p:cNvSpPr txBox="1">
            <a:spLocks/>
          </p:cNvSpPr>
          <p:nvPr/>
        </p:nvSpPr>
        <p:spPr>
          <a:xfrm>
            <a:off x="263952" y="378991"/>
            <a:ext cx="11623248" cy="66479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A FOTON MODELLJE</a:t>
            </a:r>
          </a:p>
          <a:p>
            <a:pPr algn="ctr"/>
            <a:endParaRPr lang="hu-HU" sz="1600" b="1" kern="100" dirty="0">
              <a:solidFill>
                <a:srgbClr val="FF0000"/>
              </a:solidFill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Előleg: a f</a:t>
            </a:r>
            <a:r>
              <a:rPr lang="hu-HU" sz="3200" b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ent idézett „klasszikus” fizikus mondása:</a:t>
            </a:r>
          </a:p>
          <a:p>
            <a:pPr algn="ctr"/>
            <a:endParaRPr lang="hu-HU" sz="1600" kern="1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spcAft>
                <a:spcPts val="800"/>
              </a:spcAft>
            </a:pPr>
            <a:r>
              <a:rPr lang="hu-HU" sz="36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„Tehát - szemben az eddigi szemlélettel – </a:t>
            </a:r>
          </a:p>
          <a:p>
            <a:pPr algn="ctr">
              <a:spcAft>
                <a:spcPts val="800"/>
              </a:spcAft>
            </a:pPr>
            <a:r>
              <a:rPr lang="hu-HU" sz="36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 fotonok nem azáltal semlegesek, </a:t>
            </a:r>
          </a:p>
          <a:p>
            <a:pPr algn="ctr">
              <a:spcAft>
                <a:spcPts val="800"/>
              </a:spcAft>
            </a:pPr>
            <a:r>
              <a:rPr lang="hu-HU" sz="36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mert nincsen elemi töltésük, </a:t>
            </a:r>
          </a:p>
          <a:p>
            <a:pPr algn="ctr">
              <a:spcAft>
                <a:spcPts val="800"/>
              </a:spcAft>
            </a:pPr>
            <a:r>
              <a:rPr lang="hu-HU" sz="36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hanem azáltal, </a:t>
            </a:r>
          </a:p>
          <a:p>
            <a:pPr algn="ctr">
              <a:spcAft>
                <a:spcPts val="800"/>
              </a:spcAft>
            </a:pPr>
            <a:r>
              <a:rPr lang="hu-HU" sz="36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mert egyaránt rendelkeznek </a:t>
            </a:r>
          </a:p>
          <a:p>
            <a:pPr algn="ctr">
              <a:spcAft>
                <a:spcPts val="800"/>
              </a:spcAft>
            </a:pPr>
            <a:r>
              <a:rPr lang="hu-HU" sz="36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pozitív és negatív elemi töltéssel.”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2800" b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Fekete Gábor, Fizikus</a:t>
            </a:r>
            <a:endParaRPr lang="hu-HU" sz="2800" b="1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/>
            <a:endParaRPr lang="hu-HU" sz="16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19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wheel spokes="1"/>
      </p:transition>
    </mc:Choice>
    <mc:Fallback>
      <p:transition spd="slow">
        <p:wheel spokes="1"/>
      </p:transition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2DBE0D3-1E0C-1CD2-8239-73606D6733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B058787D-99CD-8E41-473D-1FAF15E4C571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C5D1436C-2C3C-1395-4591-F0394A17F9D4}"/>
              </a:ext>
            </a:extLst>
          </p:cNvPr>
          <p:cNvSpPr txBox="1">
            <a:spLocks/>
          </p:cNvSpPr>
          <p:nvPr/>
        </p:nvSpPr>
        <p:spPr>
          <a:xfrm>
            <a:off x="263952" y="367561"/>
            <a:ext cx="11623248" cy="6381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36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Friss tudományos hír: </a:t>
            </a: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„Nagy felfedezést tettek a kutatók, 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miután laboratóriumi körülmények között tudták elérni, 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hogy </a:t>
            </a:r>
            <a:r>
              <a:rPr lang="hu-H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fény</a:t>
            </a: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szuperfolyadékokra jellemző tulajdonságú </a:t>
            </a:r>
          </a:p>
          <a:p>
            <a:pPr algn="ctr">
              <a:spcBef>
                <a:spcPts val="400"/>
              </a:spcBef>
              <a:spcAft>
                <a:spcPts val="800"/>
              </a:spcAft>
            </a:pPr>
            <a:r>
              <a:rPr lang="hu-HU" sz="36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szilárd anyaggá változzon.</a:t>
            </a: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  <a:p>
            <a:pPr algn="ctr"/>
            <a:endParaRPr lang="hu-HU" sz="1200" b="1" dirty="0">
              <a:solidFill>
                <a:srgbClr val="323232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800" dirty="0">
                <a:solidFill>
                  <a:srgbClr val="467886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Index - Tech-Tudomány – </a:t>
            </a:r>
          </a:p>
          <a:p>
            <a:pPr algn="ctr"/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Újabb forradalmi áttörés született a kvantumfizikában</a:t>
            </a:r>
            <a:r>
              <a:rPr lang="hu-H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28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2025-03-09</a:t>
            </a:r>
            <a:endParaRPr lang="hu-HU" sz="32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Szerencsére a foton nem csak hullám, hanem kettős természetű…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Mert így legalább a második természete meg tudott szilárdulni…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 történt közben a hullámtermészetével?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Lehet, hogy az egy </a:t>
            </a:r>
            <a:r>
              <a:rPr lang="hu-HU" sz="3200" b="1" i="1" dirty="0" err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i="1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-rezgés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vetülete?</a:t>
            </a:r>
          </a:p>
          <a:p>
            <a:pPr algn="ctr"/>
            <a:endParaRPr lang="hu-HU" sz="3200" b="1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1821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2B3C4A25-B13E-F318-3883-01AF9BD301C4}"/>
              </a:ext>
            </a:extLst>
          </p:cNvPr>
          <p:cNvSpPr txBox="1"/>
          <p:nvPr/>
        </p:nvSpPr>
        <p:spPr>
          <a:xfrm>
            <a:off x="474562" y="312419"/>
            <a:ext cx="11343189" cy="64005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hu-HU" sz="1800" b="1" u="sng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https://avi-loeb.medium.com/the-mass-of-light-f2881983742f</a:t>
            </a:r>
            <a:endParaRPr lang="hu-HU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hu-HU" sz="32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„Az üres térben a fény részecskéje - a foton - tömeg nélküli. </a:t>
            </a:r>
          </a:p>
          <a:p>
            <a:r>
              <a:rPr lang="hu-HU" sz="32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Ezért a szabad foton a fény határsebességével terjed. </a:t>
            </a:r>
          </a:p>
          <a:p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szabad elektronokból álló plazmában azonban a foton tömegre tesz szert. </a:t>
            </a:r>
            <a:r>
              <a:rPr lang="hu-HU" sz="32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foton energiájának négyzete, E, egyenlő a foton impulzus és a fénysebesség szorzatának négyzetével, pc, plusz a foton nyugalmi tömegének négyzetével, mc². A foton nyugalmi tömegének energiája egyenlő a Planck-állandó és az úgynevezett plazmafrekvencia szorzatával. A plazmafrekvencia az elektronsűrűség négyzetgyökével </a:t>
            </a:r>
            <a:r>
              <a:rPr lang="hu-HU" sz="3200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skálázódik</a:t>
            </a:r>
            <a:r>
              <a:rPr lang="hu-HU" sz="3200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a plazmasűrűséget úgy hangoljuk, hogy az pontosan megegyezzen a foton frekvenciájával, akkor E=mc²-t kapunk, </a:t>
            </a:r>
          </a:p>
          <a:p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 fény megáll, és egyáltalán nem terjed.”</a:t>
            </a:r>
          </a:p>
        </p:txBody>
      </p:sp>
    </p:spTree>
    <p:extLst>
      <p:ext uri="{BB962C8B-B14F-4D97-AF65-F5344CB8AC3E}">
        <p14:creationId xmlns:p14="http://schemas.microsoft.com/office/powerpoint/2010/main" val="3649970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2BAACC-28A3-8474-E20C-2427775821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D7BEA089-A17E-F8CA-9EA7-F9D492133144}"/>
              </a:ext>
            </a:extLst>
          </p:cNvPr>
          <p:cNvSpPr txBox="1"/>
          <p:nvPr/>
        </p:nvSpPr>
        <p:spPr>
          <a:xfrm>
            <a:off x="479502" y="250906"/>
            <a:ext cx="11140069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Einstein speciális relativitás-elmélete szerint: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m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*c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p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*c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foton esetében,</a:t>
            </a:r>
          </a:p>
          <a:p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m = 0,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akkor</a:t>
            </a:r>
          </a:p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p*c    lendület*sebesség</a:t>
            </a:r>
            <a:endParaRPr lang="hu-HU" sz="3200" b="1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=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ħ </a:t>
            </a:r>
            <a:r>
              <a:rPr lang="el-GR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h*</a:t>
            </a:r>
            <a:r>
              <a:rPr lang="el-GR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</a:t>
            </a:r>
          </a:p>
          <a:p>
            <a:r>
              <a:rPr lang="el-GR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2*</a:t>
            </a:r>
            <a:r>
              <a:rPr lang="el-GR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l-GR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és    h =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2*</a:t>
            </a:r>
            <a:r>
              <a:rPr lang="el-GR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ħ, továbbá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ħ*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h*</a:t>
            </a:r>
            <a:r>
              <a:rPr lang="el-GR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l-GR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h*</a:t>
            </a:r>
            <a:r>
              <a:rPr lang="el-GR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ahol a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 = 2*</a:t>
            </a:r>
            <a:r>
              <a:rPr lang="el-GR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el-GR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λ</a:t>
            </a:r>
            <a:r>
              <a:rPr lang="hu-HU" sz="3200" b="1" baseline="30000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</a:t>
            </a:r>
            <a:r>
              <a:rPr lang="el-GR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hullámvektor = hullámszám k =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[m</a:t>
            </a:r>
            <a:r>
              <a:rPr lang="hu-HU" sz="3200" b="1" baseline="300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-1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</a:t>
            </a:r>
          </a:p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Tehát:</a:t>
            </a:r>
          </a:p>
          <a:p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= h*</a:t>
            </a:r>
            <a:r>
              <a:rPr lang="el-GR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ν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= ħ*</a:t>
            </a:r>
            <a:r>
              <a:rPr lang="el-GR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ω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h*T</a:t>
            </a:r>
            <a:r>
              <a:rPr lang="hu-HU" sz="3200" b="1" baseline="30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 2*</a:t>
            </a:r>
            <a:r>
              <a:rPr lang="el-GR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π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ħ*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hu-HU" sz="3200" b="1" baseline="300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-1   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perdület*frekvencia</a:t>
            </a: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Kép 1">
            <a:extLst>
              <a:ext uri="{FF2B5EF4-FFF2-40B4-BE49-F238E27FC236}">
                <a16:creationId xmlns:a16="http://schemas.microsoft.com/office/drawing/2014/main" id="{867F493A-ECC0-2E0E-4AFE-93BF3917CA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8050" y="976446"/>
            <a:ext cx="4471085" cy="3436644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24C1C184-B939-B54E-A900-A6114B8EA5B7}"/>
              </a:ext>
            </a:extLst>
          </p:cNvPr>
          <p:cNvSpPr txBox="1"/>
          <p:nvPr/>
        </p:nvSpPr>
        <p:spPr>
          <a:xfrm>
            <a:off x="7258050" y="4239992"/>
            <a:ext cx="19455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400" b="1" dirty="0">
                <a:solidFill>
                  <a:srgbClr val="FFFF00"/>
                </a:solidFill>
              </a:rPr>
              <a:t>Enrico Fermi</a:t>
            </a:r>
          </a:p>
        </p:txBody>
      </p:sp>
    </p:spTree>
    <p:extLst>
      <p:ext uri="{BB962C8B-B14F-4D97-AF65-F5344CB8AC3E}">
        <p14:creationId xmlns:p14="http://schemas.microsoft.com/office/powerpoint/2010/main" val="22559293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45BA9F7-2D8C-475E-7BA6-5D2CD2612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25D89057-FF42-2C9D-C114-342CD7D34D21}"/>
              </a:ext>
            </a:extLst>
          </p:cNvPr>
          <p:cNvSpPr>
            <a:spLocks/>
          </p:cNvSpPr>
          <p:nvPr/>
        </p:nvSpPr>
        <p:spPr bwMode="auto">
          <a:xfrm>
            <a:off x="0" y="1385888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hu-HU"/>
          </a:p>
        </p:txBody>
      </p:sp>
      <p:sp>
        <p:nvSpPr>
          <p:cNvPr id="7" name="Szövegdoboz 6">
            <a:extLst>
              <a:ext uri="{FF2B5EF4-FFF2-40B4-BE49-F238E27FC236}">
                <a16:creationId xmlns:a16="http://schemas.microsoft.com/office/drawing/2014/main" id="{B3A4E247-7C85-7F0D-59B6-870953D1654B}"/>
              </a:ext>
            </a:extLst>
          </p:cNvPr>
          <p:cNvSpPr txBox="1">
            <a:spLocks/>
          </p:cNvSpPr>
          <p:nvPr/>
        </p:nvSpPr>
        <p:spPr>
          <a:xfrm>
            <a:off x="263952" y="116101"/>
            <a:ext cx="11623248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hu-HU" sz="1600" b="1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FOTON 2db „3D - TÓRUSZ - FOGASKERÉK”!</a:t>
            </a:r>
          </a:p>
          <a:p>
            <a:pPr algn="ctr"/>
            <a:r>
              <a:rPr lang="hu-HU" sz="2800" b="1" dirty="0">
                <a:solidFill>
                  <a:srgbClr val="00B0F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fogaskerekek fogai a megerők ritmikus összekapcsolódásai</a:t>
            </a:r>
          </a:p>
          <a:p>
            <a:pPr algn="ctr"/>
            <a:r>
              <a:rPr lang="hu-HU" sz="24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avagy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„c” </a:t>
            </a:r>
            <a:r>
              <a:rPr lang="hu-HU" sz="3200" b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olyan fizikai állandó, amelyben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elektron-pozitron pár a két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tórusz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-szerkezetben működő négy (4) db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endParaRPr lang="hu-HU" sz="3200" b="1" baseline="-25000" dirty="0">
              <a:solidFill>
                <a:srgbClr val="0000FF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„c” egyensúlyi sebességű kvantumrészecske egymáson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LEGÖRDÜL, s így a TÓRUSZ KVÁZI-KIEGYENESEDIK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„legombolyodik”.</a:t>
            </a:r>
            <a:endParaRPr lang="hu-HU" sz="1600" b="1" i="1" dirty="0">
              <a:solidFill>
                <a:srgbClr val="00B0F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párhuzamos rezgőkőr átalakul soros rezgőkörré,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foton egyenesvonalú egyenletes sebességévé, amelyben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az elektron és a pozitron egymást pulzáló vonzással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egymáson tovagörgetve száguldanak a térben.</a:t>
            </a:r>
          </a:p>
        </p:txBody>
      </p:sp>
    </p:spTree>
    <p:extLst>
      <p:ext uri="{BB962C8B-B14F-4D97-AF65-F5344CB8AC3E}">
        <p14:creationId xmlns:p14="http://schemas.microsoft.com/office/powerpoint/2010/main" val="3018783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537E697-72E9-3C43-2F9F-50D1F5D3E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781EBF4B-D8F3-BEE8-DBED-D9692B4DC8FF}"/>
              </a:ext>
            </a:extLst>
          </p:cNvPr>
          <p:cNvSpPr txBox="1"/>
          <p:nvPr/>
        </p:nvSpPr>
        <p:spPr>
          <a:xfrm>
            <a:off x="342725" y="343540"/>
            <a:ext cx="11496908" cy="6145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Másképpen fogalmazva, a modellünk szerint:</a:t>
            </a:r>
          </a:p>
          <a:p>
            <a:pPr algn="ctr"/>
            <a:endParaRPr lang="hu-H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-ek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kerületi sebessége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nem változik,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hanem inkább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„kiegyenesedik”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ee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≈ c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fénysebességre.</a:t>
            </a:r>
          </a:p>
          <a:p>
            <a:pPr algn="ctr">
              <a:spcAft>
                <a:spcPts val="200"/>
              </a:spcAft>
            </a:pPr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már az annihilációból is sejthető volt, 1 elektron-pozitron párból lett 2 foton; 2 h-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ból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lett másik 2 h.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energia és a perdület is megmaradt, a lendületnek, tehát a sebességnek is meg kellett maradnia, ha az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állandó,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csupán a forgástehetetlensége változik.</a:t>
            </a:r>
          </a:p>
          <a:p>
            <a:pPr algn="ctr">
              <a:spcAft>
                <a:spcPts val="200"/>
              </a:spcAft>
            </a:pPr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GENEZIS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sz. ez időben fordítva történt, a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FÉNY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volt előbb, </a:t>
            </a:r>
          </a:p>
          <a:p>
            <a:pPr algn="ctr">
              <a:spcAft>
                <a:spcPts val="2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„BEGÖRBÜLT”, ELEKTRONNÁ,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ANYAGGÁ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alakult át !</a:t>
            </a:r>
            <a:endParaRPr lang="hu-HU" sz="32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723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C0980A-5415-8F1D-3AD0-354E5E0520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Kép 9">
            <a:extLst>
              <a:ext uri="{FF2B5EF4-FFF2-40B4-BE49-F238E27FC236}">
                <a16:creationId xmlns:a16="http://schemas.microsoft.com/office/drawing/2014/main" id="{95AAD5FB-E5E9-8841-1C2F-D3D3E63472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9765" y="347232"/>
            <a:ext cx="6849431" cy="6163535"/>
          </a:xfrm>
          <a:prstGeom prst="rect">
            <a:avLst/>
          </a:prstGeom>
        </p:spPr>
      </p:pic>
      <p:sp>
        <p:nvSpPr>
          <p:cNvPr id="11" name="Szövegdoboz 10">
            <a:extLst>
              <a:ext uri="{FF2B5EF4-FFF2-40B4-BE49-F238E27FC236}">
                <a16:creationId xmlns:a16="http://schemas.microsoft.com/office/drawing/2014/main" id="{8633BB04-F2FA-EF47-6035-95CF7BAE64ED}"/>
              </a:ext>
            </a:extLst>
          </p:cNvPr>
          <p:cNvSpPr txBox="1"/>
          <p:nvPr/>
        </p:nvSpPr>
        <p:spPr>
          <a:xfrm>
            <a:off x="801280" y="348787"/>
            <a:ext cx="3280528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gömbfelületről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b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-ek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könnyedén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„átsétálnak” a hengerfelületre,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hiszen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Archimédesz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óta tudjuk,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 a gömböt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befoglaló henger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és a gömb </a:t>
            </a:r>
          </a:p>
          <a:p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felszíne azonos!</a:t>
            </a:r>
          </a:p>
          <a:p>
            <a:endParaRPr lang="hu-HU" dirty="0"/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208137E9-D4C7-9C8C-3DFF-F8A06D3D5DE0}"/>
              </a:ext>
            </a:extLst>
          </p:cNvPr>
          <p:cNvSpPr txBox="1"/>
          <p:nvPr/>
        </p:nvSpPr>
        <p:spPr>
          <a:xfrm>
            <a:off x="9728456" y="1253765"/>
            <a:ext cx="17865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 = 4r</a:t>
            </a:r>
            <a:r>
              <a:rPr lang="hu-HU" sz="36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pt-BR" sz="36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π</a:t>
            </a:r>
            <a:endParaRPr lang="hu-HU" sz="3600" b="1" baseline="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757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54CF8D-E120-DEE5-8D34-13F48ADA9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0432D5E5-9D29-DEBF-73EF-AB43A0E76813}"/>
              </a:ext>
            </a:extLst>
          </p:cNvPr>
          <p:cNvSpPr txBox="1"/>
          <p:nvPr/>
        </p:nvSpPr>
        <p:spPr>
          <a:xfrm>
            <a:off x="389456" y="334163"/>
            <a:ext cx="11496908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mesedélutánhoz illő megfogalmazásban:</a:t>
            </a:r>
          </a:p>
          <a:p>
            <a:pPr algn="ctr"/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elektron és a pozitron, ez a két belül izgága </a:t>
            </a:r>
            <a:r>
              <a:rPr lang="hu-HU" sz="32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tórusz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szerelmesek,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„egymásba gömbölyödve”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hemperegnek, </a:t>
            </a:r>
          </a:p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mintegy egymást körbe-körbe-incselkedve gördülnek a</a:t>
            </a:r>
          </a:p>
          <a:p>
            <a:pPr algn="ctr"/>
            <a:r>
              <a:rPr lang="hu-HU" sz="3200" b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világegyetem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mindent betöltő elektromágneses erőterének </a:t>
            </a:r>
          </a:p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mindenfelé lejtős, kietlenségében is gyönyörű domboldalán.</a:t>
            </a:r>
            <a:endParaRPr lang="hu-HU" sz="16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 a 4 „karcsú” </a:t>
            </a:r>
            <a:r>
              <a:rPr lang="hu-HU" sz="3200" b="1" i="1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1" baseline="-25000" dirty="0" err="1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spirálisan halad egy hengerpaláston!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Észlelhetetlenek, mert 10</a:t>
            </a:r>
            <a:r>
              <a:rPr lang="hu-HU" sz="3200" b="1" i="1" baseline="300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-36</a:t>
            </a:r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-on tömegűek, mert c-vel „spirálnak”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és mert nincs mérőeszközünk az észlelésükre.</a:t>
            </a:r>
            <a:endParaRPr lang="hu-HU" sz="1600" b="1" i="1" dirty="0">
              <a:solidFill>
                <a:srgbClr val="FF0000"/>
              </a:solidFill>
              <a:highlight>
                <a:srgbClr val="FFFFFF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Úgy „spirálnak”, csak éppen nem semmiként, hanem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PIX-ként egy hengerpaláston, ahogyan </a:t>
            </a:r>
          </a:p>
          <a:p>
            <a:pPr algn="ctr"/>
            <a:r>
              <a:rPr lang="hu-HU" sz="32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ROCKY is BEMUTATTA a FOTONT!</a:t>
            </a:r>
          </a:p>
        </p:txBody>
      </p:sp>
    </p:spTree>
    <p:extLst>
      <p:ext uri="{BB962C8B-B14F-4D97-AF65-F5344CB8AC3E}">
        <p14:creationId xmlns:p14="http://schemas.microsoft.com/office/powerpoint/2010/main" val="13906076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15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15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" dur="15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15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" dur="15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62A068-D3D5-77F4-0CA7-A32B304A97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31855CA0-05D1-9089-4A3B-64FA3070D36C}"/>
              </a:ext>
            </a:extLst>
          </p:cNvPr>
          <p:cNvSpPr txBox="1"/>
          <p:nvPr/>
        </p:nvSpPr>
        <p:spPr>
          <a:xfrm>
            <a:off x="423746" y="333873"/>
            <a:ext cx="11496908" cy="6432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endParaRPr lang="hu-HU" sz="1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Nekem úgy tűnik: a szabad foton 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„párban él”,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„duplafoton”!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Talán „kvázi magányos” elektron stabilan csupán a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„hatalmas úr” atommag körül létezik!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valamiért rövid időre kiszabadul az atommag bilincséből,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akkor az a „szingli”, a gyorshatású, de tovatűnő „virtuális foton”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Persze, csak ha nem talál magának azonnal egy </a:t>
            </a:r>
          </a:p>
          <a:p>
            <a:pPr algn="ctr"/>
            <a:r>
              <a:rPr lang="hu-HU" sz="36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rendes fickót, egy pozitron-társat, akivel „</a:t>
            </a:r>
            <a:r>
              <a:rPr lang="hu-HU" sz="3600" b="1" i="1" dirty="0" err="1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fényeleghet</a:t>
            </a:r>
            <a:r>
              <a:rPr lang="hu-HU" sz="3600" b="1" i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”…</a:t>
            </a:r>
          </a:p>
          <a:p>
            <a:pPr algn="ctr"/>
            <a:endParaRPr lang="hu-HU" sz="16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„duplafoton” azt szemlélteti, térgörbeség nélkül,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 a Nap mellett elhaladó fénysugár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miért hajlik el 2*annyira, mint az a newtoni fizikából eleddig,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a „szingli” fotonra, a görbült tér feltételezése nélkül kiadódott?!</a:t>
            </a:r>
          </a:p>
          <a:p>
            <a:pPr algn="ctr"/>
            <a:endParaRPr lang="hu-HU" sz="16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0566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animRot by="120000">
                                      <p:cBhvr>
                                        <p:cTn id="6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mph" presetSubtype="0" fill="remove" nodeType="click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" dur="50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5" dur="50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7" dur="500" autoRev="1" fill="remove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27" presetClass="emph" presetSubtype="0" fill="remove" nodeType="withEffect">
                                  <p:stCondLst>
                                    <p:cond delay="1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9" dur="50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20" dur="50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21" dur="50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500" autoRev="1" fill="remove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BC8663A0-728C-A2C0-AAFC-AFE355ED89E6}"/>
              </a:ext>
            </a:extLst>
          </p:cNvPr>
          <p:cNvSpPr txBox="1"/>
          <p:nvPr/>
        </p:nvSpPr>
        <p:spPr>
          <a:xfrm>
            <a:off x="174754" y="199414"/>
            <a:ext cx="11998156" cy="64940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Számomra a nagy kérdés: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Képzeljünk el a világűrben egy apró, kicsi energiájú fényforrást.</a:t>
            </a:r>
            <a:b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Képzeljük el, hogy rengeteg megfigyelő kering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fényforrástól nagy távolságra, különböző gömbfelületeken,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vagy mozog tetszőleges, a fénypontra rálátó pályákon.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 megfigyelő érzékeli a fényt?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Tapasztalatunk és méréseink szerint igen!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Minden megfigyelő energiát fogad be fényérzékelés közben?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Szükségszerűen, hiszen különben nem is érzékelhetné!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Honnan származik ez a kibocsátott energiához képest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összességében nyilvánvalóan nagységrendekkel nagyobb, érzékelt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energia? A kétes létű absztrakcióból, a geometriai térből aligha!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highlight>
                  <a:srgbClr val="00FFFF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MINDENT KITÖLTŐ ENERGIA ERŐTÉRBŐL SZÁRMAZHAT!</a:t>
            </a:r>
          </a:p>
        </p:txBody>
      </p:sp>
    </p:spTree>
    <p:extLst>
      <p:ext uri="{BB962C8B-B14F-4D97-AF65-F5344CB8AC3E}">
        <p14:creationId xmlns:p14="http://schemas.microsoft.com/office/powerpoint/2010/main" val="7319325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DE8930C3-FE9B-85F4-7EB2-15D2FEDCBCD6}"/>
              </a:ext>
            </a:extLst>
          </p:cNvPr>
          <p:cNvSpPr txBox="1"/>
          <p:nvPr/>
        </p:nvSpPr>
        <p:spPr>
          <a:xfrm>
            <a:off x="356839" y="253297"/>
            <a:ext cx="11385395" cy="63094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Majdnem zárszó 1</a:t>
            </a:r>
          </a:p>
          <a:p>
            <a:pPr algn="ctr"/>
            <a:endParaRPr lang="hu-HU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Rocky Q-fizika-gondolatainak alapja nem a tehetetlen tömeg, hanem a semmiből, </a:t>
            </a:r>
            <a:r>
              <a:rPr lang="hu-HU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egy szingularitásból </a:t>
            </a:r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tömeget alkotó </a:t>
            </a: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fénysebességű kettősforgás.</a:t>
            </a: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Rocky az igen hatalmas térgörbület csapdájába esett kettősforgásban leli fel a kvantumrészecskéket.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jelen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2*</a:t>
            </a:r>
            <a:r>
              <a:rPr lang="hu-HU" sz="3200" b="1" i="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0" baseline="-25000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3D GÖMB-TOROID-MODELL, </a:t>
            </a:r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ha helyes, </a:t>
            </a:r>
          </a:p>
          <a:p>
            <a:pPr algn="ctr"/>
            <a:r>
              <a:rPr lang="hu-HU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akkor reményem szerint nem csupán szemléltet, hanem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 forma</a:t>
            </a:r>
            <a:r>
              <a:rPr lang="hu-HU" sz="3200" b="1" i="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de netán de facto is eliminálja Rocky elméletéből a szingularitást. </a:t>
            </a: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 kettősforgás megmaradt, ezért a Modell nem érinti  Rocky elméletének többi részét, következményeit a fizika egészére. </a:t>
            </a:r>
            <a:endParaRPr lang="hu-HU" sz="32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1035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F093BA-FC67-CB6C-D48D-E38160E420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8989909E-834D-5FA9-0E85-30D2BEDA40FB}"/>
              </a:ext>
            </a:extLst>
          </p:cNvPr>
          <p:cNvSpPr txBox="1"/>
          <p:nvPr/>
        </p:nvSpPr>
        <p:spPr>
          <a:xfrm>
            <a:off x="356839" y="276994"/>
            <a:ext cx="11385395" cy="60016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Majdnem zárszó 2</a:t>
            </a:r>
          </a:p>
          <a:p>
            <a:pPr algn="ctr"/>
            <a:endParaRPr lang="hu-HU" sz="20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Természetesen valószínű, hogy a 2*</a:t>
            </a:r>
            <a:r>
              <a:rPr lang="hu-HU" sz="3200" b="1" i="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i="0" baseline="-25000" dirty="0" err="1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Modell csámpás. </a:t>
            </a: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Viszont, m</a:t>
            </a:r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ég ha olyan jó modell is lenne, amely</a:t>
            </a:r>
          </a:p>
          <a:p>
            <a:pPr algn="ctr"/>
            <a:r>
              <a:rPr lang="hu-HU" sz="3200" b="1" i="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az elektron szintjén a valóságot tükrözi,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Rockynak akkor is igaza lehet!</a:t>
            </a:r>
            <a:endParaRPr lang="hu-HU" sz="3200" b="1" i="0" dirty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Habár úgy vélem, hogy ebben az esetben </a:t>
            </a:r>
          </a:p>
          <a:p>
            <a:pPr algn="ctr"/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 az elektron, hanem az elektron alkatrésze, </a:t>
            </a:r>
          </a:p>
          <a:p>
            <a:pPr algn="ctr"/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az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szintjén van igaza, az </a:t>
            </a:r>
            <a:r>
              <a:rPr lang="hu-HU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200" b="1" baseline="-250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PIX</a:t>
            </a:r>
            <a:r>
              <a:rPr lang="hu-HU" sz="3200" b="1" baseline="-25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teremtetett a semmiből…</a:t>
            </a:r>
          </a:p>
          <a:p>
            <a:pPr algn="ctr"/>
            <a:endParaRPr lang="hu-HU" sz="1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Valami nagyon picurka még akkor is a semmiből teremtetett, 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létezik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szuperfény </a:t>
            </a:r>
            <a:r>
              <a:rPr lang="hu-HU" sz="3200" b="1" i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à la </a:t>
            </a:r>
            <a:r>
              <a:rPr lang="hu-HU" sz="3200" b="1" i="1" u="none" strike="noStrike" baseline="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V. </a:t>
            </a:r>
            <a:r>
              <a:rPr lang="hu-HU" sz="3200" b="1" i="1" u="none" strike="noStrike" baseline="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Milewsky</a:t>
            </a:r>
            <a:r>
              <a:rPr lang="hu-HU" sz="3200" b="0" i="0" u="none" strike="noStrike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továbbá, ha</a:t>
            </a:r>
          </a:p>
          <a:p>
            <a:pPr algn="ctr"/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létezik a szuperhierarchikus szimmetria!</a:t>
            </a:r>
          </a:p>
        </p:txBody>
      </p:sp>
    </p:spTree>
    <p:extLst>
      <p:ext uri="{BB962C8B-B14F-4D97-AF65-F5344CB8AC3E}">
        <p14:creationId xmlns:p14="http://schemas.microsoft.com/office/powerpoint/2010/main" val="20296713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>
            <a:extLst>
              <a:ext uri="{FF2B5EF4-FFF2-40B4-BE49-F238E27FC236}">
                <a16:creationId xmlns:a16="http://schemas.microsoft.com/office/drawing/2014/main" id="{CBD14452-9692-591E-F664-375A8E94D134}"/>
              </a:ext>
            </a:extLst>
          </p:cNvPr>
          <p:cNvSpPr txBox="1"/>
          <p:nvPr/>
        </p:nvSpPr>
        <p:spPr>
          <a:xfrm>
            <a:off x="892527" y="682406"/>
            <a:ext cx="10444462" cy="56425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spcAft>
                <a:spcPts val="3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ITT LEHETNE A MAI MESE VÉGE, </a:t>
            </a:r>
          </a:p>
          <a:p>
            <a:pPr algn="ctr">
              <a:spcAft>
                <a:spcPts val="3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NE FUSS EL VÉLE !</a:t>
            </a:r>
          </a:p>
          <a:p>
            <a:pPr algn="ctr">
              <a:spcAft>
                <a:spcPts val="3200"/>
              </a:spcAft>
            </a:pPr>
            <a:r>
              <a:rPr lang="hu-HU" sz="3200" b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TÖRTÉNET FOLYTATHATÓ !</a:t>
            </a:r>
          </a:p>
          <a:p>
            <a:pPr algn="ctr">
              <a:spcAft>
                <a:spcPts val="32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HOGYAN ?</a:t>
            </a:r>
          </a:p>
          <a:p>
            <a:pPr algn="ctr">
              <a:spcAft>
                <a:spcPts val="3200"/>
              </a:spcAft>
            </a:pPr>
            <a:r>
              <a:rPr lang="hu-HU" sz="32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 ősi,  villamosmérnöki mondás szerint: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 RÖVIDZÁRLAT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hu-HU" sz="3200" b="1" dirty="0" err="1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om</a:t>
            </a: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 </a:t>
            </a: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ÚGY  JAVÍTHATÓ  KI,  HOGY</a:t>
            </a:r>
          </a:p>
          <a:p>
            <a:pPr algn="ctr">
              <a:spcAft>
                <a:spcPts val="400"/>
              </a:spcAft>
            </a:pPr>
            <a:r>
              <a:rPr lang="hu-H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MEGHOSSZABBÍTJUK!</a:t>
            </a:r>
          </a:p>
        </p:txBody>
      </p:sp>
    </p:spTree>
    <p:extLst>
      <p:ext uri="{BB962C8B-B14F-4D97-AF65-F5344CB8AC3E}">
        <p14:creationId xmlns:p14="http://schemas.microsoft.com/office/powerpoint/2010/main" val="193684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3.7037E-6 C 0.06901 3.7037E-6 0.125 0.05601 0.125 0.125 C 0.125 0.19398 0.06901 0.25 1.04167E-6 0.25 C -0.06901 0.25 -0.125 0.19398 -0.125 0.125 C -0.125 0.05601 -0.06901 3.7037E-6 1.04167E-6 3.7037E-6 Z " pathEditMode="relative" rAng="0" ptsTypes="AAAAA">
                                      <p:cBhvr>
                                        <p:cTn id="6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3.7037E-7 C 0.06901 -3.7037E-7 0.125 0.05602 0.125 0.125 C 0.125 0.19398 0.06901 0.25 1.04167E-6 0.25 C -0.06901 0.25 -0.125 0.19398 -0.125 0.125 C -0.125 0.05602 -0.06901 -3.7037E-7 1.04167E-6 -3.7037E-7 Z " pathEditMode="relative" rAng="0" ptsTypes="AAAAA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44444E-6 C 0.06901 -4.44444E-6 0.125 0.05602 0.125 0.125 C 0.125 0.19399 0.06901 0.25 1.04167E-6 0.25 C -0.06901 0.25 -0.125 0.19399 -0.125 0.125 C -0.125 0.05602 -0.06901 -4.44444E-6 1.04167E-6 -4.44444E-6 Z " pathEditMode="relative" rAng="0" ptsTypes="AAAAA">
                                      <p:cBhvr>
                                        <p:cTn id="10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 C 0.06901 0 0.125 0.05602 0.125 0.125 C 0.125 0.19398 0.06901 0.25 1.04167E-6 0.25 C -0.06901 0.25 -0.125 0.19398 -0.125 0.125 C -0.125 0.05602 -0.06901 0 1.04167E-6 0 Z " pathEditMode="relative" rAng="0" ptsTypes="AAAAA">
                                      <p:cBhvr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07407E-6 C 0.06901 -4.07407E-6 0.125 0.05602 0.125 0.125 C 0.125 0.19399 0.06901 0.25 8.33333E-7 0.25 C -0.06901 0.25 -0.125 0.19399 -0.125 0.125 C -0.125 0.05602 -0.06901 -4.07407E-6 8.33333E-7 -4.07407E-6 Z " pathEditMode="relative" rAng="0" ptsTypes="AAAAA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22222E-6 C 0.06901 -2.22222E-6 0.125 0.05602 0.125 0.125 C 0.125 0.19398 0.06901 0.25 1.04167E-6 0.25 C -0.06901 0.25 -0.125 0.19398 -0.125 0.125 C -0.125 0.05602 -0.06901 -2.22222E-6 1.04167E-6 -2.22222E-6 Z " pathEditMode="relative" rAng="0" ptsTypes="AAAAA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7.40741E-7 C 0.06901 -7.40741E-7 0.125 0.05602 0.125 0.125 C 0.125 0.19398 0.06901 0.25 8.33333E-7 0.25 C -0.06901 0.25 -0.125 0.19398 -0.125 0.125 C -0.125 0.05602 -0.06901 -7.40741E-7 8.33333E-7 -7.40741E-7 Z " pathEditMode="relative" rAng="0" ptsTypes="AAAAA">
                                      <p:cBhvr>
                                        <p:cTn id="18" dur="2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CC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1B0A2E-3CC4-0838-4A7C-15E9832DB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CE501994-AB1F-E087-F30A-98D54FF34B72}"/>
              </a:ext>
            </a:extLst>
          </p:cNvPr>
          <p:cNvSpPr txBox="1"/>
          <p:nvPr/>
        </p:nvSpPr>
        <p:spPr>
          <a:xfrm>
            <a:off x="525780" y="490936"/>
            <a:ext cx="11201400" cy="56630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800"/>
              </a:spcAf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Idézet egy kiközösített, </a:t>
            </a:r>
            <a:r>
              <a:rPr lang="hu-HU" sz="32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„klasszikus fizika szemléletű”, kortárs </a:t>
            </a:r>
          </a:p>
          <a:p>
            <a:pPr>
              <a:spcAft>
                <a:spcPts val="800"/>
              </a:spcAft>
            </a:pPr>
            <a:r>
              <a:rPr lang="hu-HU" sz="3200" b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fizikustól 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(Fekete Gábor):</a:t>
            </a:r>
          </a:p>
          <a:p>
            <a:pPr>
              <a:spcAft>
                <a:spcPts val="800"/>
              </a:spcAft>
            </a:pPr>
            <a:endParaRPr lang="hu-HU" sz="1200" b="1" kern="100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1200"/>
              </a:spcAft>
            </a:pPr>
            <a:r>
              <a:rPr lang="hu-HU" sz="3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„A természet törvényeinek az univerzális érvényűsége</a:t>
            </a:r>
          </a:p>
          <a:p>
            <a:pPr>
              <a:spcAft>
                <a:spcPts val="1200"/>
              </a:spcAft>
            </a:pPr>
            <a:r>
              <a:rPr lang="hu-HU" sz="3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nemcsak azt jelenti, hogy ugyanúgy érvényesülnek a</a:t>
            </a:r>
          </a:p>
          <a:p>
            <a:pPr>
              <a:spcAft>
                <a:spcPts val="1200"/>
              </a:spcAft>
            </a:pPr>
            <a:r>
              <a:rPr lang="hu-HU" sz="3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világegyetem bármely pontján, hanem azt is jelenti, hogy </a:t>
            </a:r>
          </a:p>
          <a:p>
            <a:pPr>
              <a:spcAft>
                <a:spcPts val="1200"/>
              </a:spcAft>
            </a:pPr>
            <a:r>
              <a:rPr lang="hu-HU" sz="3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ugyanúgy érvényesek arra a részecske- és atomi világra, </a:t>
            </a:r>
          </a:p>
          <a:p>
            <a:pPr>
              <a:spcAft>
                <a:spcPts val="1200"/>
              </a:spcAft>
            </a:pPr>
            <a:r>
              <a:rPr lang="hu-HU" sz="3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mint arra az egész univerzumra, </a:t>
            </a:r>
          </a:p>
          <a:p>
            <a:pPr>
              <a:spcAft>
                <a:spcPts val="1200"/>
              </a:spcAft>
            </a:pPr>
            <a:r>
              <a:rPr lang="hu-HU" sz="3600" b="1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amelyik a részecskékből és az atomokból felépül.”</a:t>
            </a:r>
            <a:endParaRPr lang="hu-HU" sz="3600" b="1" i="1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37894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14:ferris dir="l"/>
      </p:transition>
    </mc:Choice>
    <mc:Fallback>
      <p:transition spd="slow">
        <p:fade/>
      </p:transition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A képen kör, gömb, Színesség, tér látható&#10;&#10;Automatikusan generált leírás">
            <a:extLst>
              <a:ext uri="{FF2B5EF4-FFF2-40B4-BE49-F238E27FC236}">
                <a16:creationId xmlns:a16="http://schemas.microsoft.com/office/drawing/2014/main" id="{B6A3A8E5-699C-7E0E-F99A-47691D018A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77081" y="0"/>
            <a:ext cx="823783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849717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4000">
        <p15:prstTrans prst="curtains"/>
      </p:transition>
    </mc:Choice>
    <mc:Fallback>
      <p:transition spd="slow">
        <p:fade/>
      </p:transition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8C2626-F96D-67DB-CBDF-BBD81A8E6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oroidal Transformer: What Is It? How Does It Work? Toroids, 54% OFF">
            <a:extLst>
              <a:ext uri="{FF2B5EF4-FFF2-40B4-BE49-F238E27FC236}">
                <a16:creationId xmlns:a16="http://schemas.microsoft.com/office/drawing/2014/main" id="{E5DE5B87-F942-8F7E-4EB8-50FB94BFBB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30" y="672397"/>
            <a:ext cx="10264140" cy="56819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9D58824E-7061-235B-8931-492BCAD82CDC}"/>
              </a:ext>
            </a:extLst>
          </p:cNvPr>
          <p:cNvSpPr txBox="1"/>
          <p:nvPr/>
        </p:nvSpPr>
        <p:spPr>
          <a:xfrm>
            <a:off x="1524000" y="11097"/>
            <a:ext cx="9143999" cy="1200329"/>
          </a:xfrm>
          <a:prstGeom prst="rect">
            <a:avLst/>
          </a:prstGeom>
          <a:solidFill>
            <a:srgbClr val="FFFFCC"/>
          </a:solidFill>
        </p:spPr>
        <p:txBody>
          <a:bodyPr wrap="square">
            <a:spAutoFit/>
          </a:bodyPr>
          <a:lstStyle/>
          <a:p>
            <a:pPr algn="ctr"/>
            <a:endParaRPr lang="hu-HU" sz="3200" b="1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4000" b="1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Ezt is gondolom!</a:t>
            </a:r>
          </a:p>
        </p:txBody>
      </p:sp>
    </p:spTree>
    <p:extLst>
      <p:ext uri="{BB962C8B-B14F-4D97-AF65-F5344CB8AC3E}">
        <p14:creationId xmlns:p14="http://schemas.microsoft.com/office/powerpoint/2010/main" val="3035335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63B6F9-13B0-1E5F-6F44-4DBB79A5A2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A9C039D7-4CFD-63CC-0ECB-0142CE6D1495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666875" y="234226"/>
            <a:ext cx="8858250" cy="63196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Bef>
                <a:spcPts val="800"/>
              </a:spcBef>
              <a:spcAft>
                <a:spcPts val="1600"/>
              </a:spcAft>
            </a:pPr>
            <a:r>
              <a:rPr lang="hu-HU" sz="32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ZÁRSZÓ</a:t>
            </a:r>
          </a:p>
          <a:p>
            <a:pPr algn="ctr">
              <a:spcBef>
                <a:spcPts val="400"/>
              </a:spcBef>
              <a:spcAft>
                <a:spcPts val="1600"/>
              </a:spcAft>
            </a:pP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Minden hermetikus írások </a:t>
            </a:r>
          </a:p>
          <a:p>
            <a:pPr algn="ctr">
              <a:spcBef>
                <a:spcPts val="400"/>
              </a:spcBef>
              <a:spcAft>
                <a:spcPts val="1600"/>
              </a:spcAft>
            </a:pP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egyik legelőkelőbbje, a </a:t>
            </a:r>
          </a:p>
          <a:p>
            <a:pPr algn="ctr">
              <a:spcBef>
                <a:spcPts val="400"/>
              </a:spcBef>
              <a:spcAft>
                <a:spcPts val="1600"/>
              </a:spcAft>
            </a:pPr>
            <a:r>
              <a:rPr lang="hu-HU" sz="3600" b="1" i="1" cap="al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Hermészi  Tabula  </a:t>
            </a:r>
            <a:r>
              <a:rPr lang="hu-HU" sz="3600" b="1" i="1" cap="all" dirty="0" err="1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Smaragdina</a:t>
            </a:r>
            <a:r>
              <a:rPr lang="hu-HU" sz="3600" b="1" i="1" cap="all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>
              <a:spcBef>
                <a:spcPts val="400"/>
              </a:spcBef>
              <a:spcAft>
                <a:spcPts val="1600"/>
              </a:spcAft>
            </a:pPr>
            <a:r>
              <a:rPr lang="hu-HU" sz="36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ásodik tételének</a:t>
            </a:r>
          </a:p>
          <a:p>
            <a:pPr algn="ctr">
              <a:spcBef>
                <a:spcPts val="400"/>
              </a:spcBef>
              <a:spcAft>
                <a:spcPts val="1600"/>
              </a:spcAft>
            </a:pP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legegyszerűbb olvasata: </a:t>
            </a:r>
          </a:p>
          <a:p>
            <a:pPr algn="ctr">
              <a:spcBef>
                <a:spcPts val="400"/>
              </a:spcBef>
              <a:spcAft>
                <a:spcPts val="1600"/>
              </a:spcAft>
            </a:pPr>
            <a:r>
              <a:rPr lang="hu-HU" sz="4400" b="1" i="1" cap="all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amint fent, úgy lent. </a:t>
            </a:r>
          </a:p>
          <a:p>
            <a:pPr algn="ctr">
              <a:spcBef>
                <a:spcPts val="400"/>
              </a:spcBef>
              <a:spcAft>
                <a:spcPts val="1600"/>
              </a:spcAft>
            </a:pPr>
            <a:r>
              <a:rPr lang="hu-HU" sz="2800" b="0" i="0" dirty="0">
                <a:solidFill>
                  <a:srgbClr val="0000FF"/>
                </a:solidFill>
                <a:effectLst/>
                <a:latin typeface="Roboto" panose="02000000000000000000" pitchFamily="2" charset="0"/>
              </a:rPr>
              <a:t>Hermész </a:t>
            </a:r>
            <a:r>
              <a:rPr lang="hu-HU" sz="2800" b="0" i="0" dirty="0" err="1">
                <a:solidFill>
                  <a:srgbClr val="0000FF"/>
                </a:solidFill>
                <a:effectLst/>
                <a:latin typeface="Roboto" panose="02000000000000000000" pitchFamily="2" charset="0"/>
              </a:rPr>
              <a:t>Triszmegisztosz</a:t>
            </a:r>
            <a:endParaRPr lang="hu-HU" sz="2800" b="1" i="1" cap="all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Kép 7" descr="A képen vázlat, rajz, clipart, Vonalas grafika látható&#10;&#10;Automatikusan generált leírás">
            <a:extLst>
              <a:ext uri="{FF2B5EF4-FFF2-40B4-BE49-F238E27FC236}">
                <a16:creationId xmlns:a16="http://schemas.microsoft.com/office/drawing/2014/main" id="{98562347-A9E9-E1E2-0EDE-BEF94C1AAD7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628" y="606552"/>
            <a:ext cx="1822704" cy="2170176"/>
          </a:xfrm>
          <a:prstGeom prst="rect">
            <a:avLst/>
          </a:prstGeom>
        </p:spPr>
      </p:pic>
      <p:pic>
        <p:nvPicPr>
          <p:cNvPr id="9" name="Kép 8" descr="A képen vázlat, rajz, clipart, Vonalas grafika látható&#10;&#10;Automatikusan generált leírás">
            <a:extLst>
              <a:ext uri="{FF2B5EF4-FFF2-40B4-BE49-F238E27FC236}">
                <a16:creationId xmlns:a16="http://schemas.microsoft.com/office/drawing/2014/main" id="{0F67C07B-C515-FC78-43AC-9AD8A771DAF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9048" y="606552"/>
            <a:ext cx="1822704" cy="2219706"/>
          </a:xfrm>
          <a:prstGeom prst="rect">
            <a:avLst/>
          </a:prstGeom>
        </p:spPr>
      </p:pic>
      <p:pic>
        <p:nvPicPr>
          <p:cNvPr id="11" name="Kép 10">
            <a:extLst>
              <a:ext uri="{FF2B5EF4-FFF2-40B4-BE49-F238E27FC236}">
                <a16:creationId xmlns:a16="http://schemas.microsoft.com/office/drawing/2014/main" id="{0C1540DC-4C8A-6A1D-E140-C4C1E0A9D96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97849" y="3268979"/>
            <a:ext cx="1562318" cy="3024609"/>
          </a:xfrm>
          <a:prstGeom prst="rect">
            <a:avLst/>
          </a:prstGeom>
        </p:spPr>
      </p:pic>
      <p:pic>
        <p:nvPicPr>
          <p:cNvPr id="12" name="Kép 11">
            <a:extLst>
              <a:ext uri="{FF2B5EF4-FFF2-40B4-BE49-F238E27FC236}">
                <a16:creationId xmlns:a16="http://schemas.microsoft.com/office/drawing/2014/main" id="{9BBBE7C0-2E88-6958-EB6B-044B0F8AC9C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82780" y="3280526"/>
            <a:ext cx="1562400" cy="2769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283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ripple/>
      </p:transition>
    </mc:Choice>
    <mc:Fallback xmlns="">
      <p:transition spd="slow">
        <p:fade/>
      </p:transition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BC1629D8-D5E8-2A4E-5990-00DB5622E5D3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29314" y="742950"/>
            <a:ext cx="95333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 3D gömb-</a:t>
            </a:r>
            <a:r>
              <a:rPr lang="hu-HU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tórusz</a:t>
            </a:r>
            <a:r>
              <a:rPr lang="hu-H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-modell annyira egyszerű, </a:t>
            </a:r>
          </a:p>
          <a:p>
            <a:pPr algn="ctr"/>
            <a:r>
              <a:rPr lang="hu-H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 valószínűleg tévedés…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F4B0114-8F9B-09D5-722B-CA94842EB6D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29313" y="2460245"/>
            <a:ext cx="9533380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 3D gömb-</a:t>
            </a:r>
            <a:r>
              <a:rPr lang="hu-HU" sz="3600" b="1" dirty="0" err="1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tórusz</a:t>
            </a:r>
            <a:r>
              <a:rPr lang="hu-H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-modell annyira egyszerű, </a:t>
            </a:r>
          </a:p>
          <a:p>
            <a:pPr algn="ctr"/>
            <a:r>
              <a:rPr lang="hu-HU" sz="3600" b="1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 akár a valóság is lehet…</a:t>
            </a:r>
          </a:p>
        </p:txBody>
      </p:sp>
      <p:sp>
        <p:nvSpPr>
          <p:cNvPr id="2" name="Szövegdoboz 1">
            <a:extLst>
              <a:ext uri="{FF2B5EF4-FFF2-40B4-BE49-F238E27FC236}">
                <a16:creationId xmlns:a16="http://schemas.microsoft.com/office/drawing/2014/main" id="{3CDA87CB-0963-6AF6-7A45-4BDCCCA9E15E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339895" y="4038937"/>
            <a:ext cx="9512220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Megismétlem:</a:t>
            </a:r>
          </a:p>
          <a:p>
            <a:pPr algn="ctr"/>
            <a:r>
              <a:rPr lang="hu-H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Véleménycserére vágyom! </a:t>
            </a:r>
            <a:endParaRPr lang="hu-HU" sz="36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600" b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Elárultam az enyémet, és örülnék, </a:t>
            </a:r>
          </a:p>
          <a:p>
            <a:pPr algn="ctr"/>
            <a:r>
              <a:rPr lang="hu-HU" sz="36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 elcserélhetném egy kevésbé lila véleményre !</a:t>
            </a:r>
            <a:endParaRPr lang="hu-HU" sz="3600" dirty="0">
              <a:solidFill>
                <a:schemeClr val="accent5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8157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6680F1D3-7650-4307-A001-0163AD371D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Kép 2" descr="A képen kutya, háziállat, emlős, Kutyafajta látható&#10;&#10;Automatikusan generált leírás">
            <a:extLst>
              <a:ext uri="{FF2B5EF4-FFF2-40B4-BE49-F238E27FC236}">
                <a16:creationId xmlns:a16="http://schemas.microsoft.com/office/drawing/2014/main" id="{59F8C623-E796-A63D-CF93-1C5705BD9EE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/>
          <a:srcRect r="3796" b="-1"/>
          <a:stretch/>
        </p:blipFill>
        <p:spPr>
          <a:xfrm>
            <a:off x="140173" y="855897"/>
            <a:ext cx="5979170" cy="4046219"/>
          </a:xfrm>
          <a:custGeom>
            <a:avLst/>
            <a:gdLst/>
            <a:ahLst/>
            <a:cxnLst/>
            <a:rect l="l" t="t" r="r" b="b"/>
            <a:pathLst>
              <a:path w="8678780" h="5873097">
                <a:moveTo>
                  <a:pt x="1379513" y="25"/>
                </a:moveTo>
                <a:cubicBezTo>
                  <a:pt x="1399326" y="458"/>
                  <a:pt x="1419819" y="6516"/>
                  <a:pt x="1438386" y="8439"/>
                </a:cubicBezTo>
                <a:cubicBezTo>
                  <a:pt x="1848256" y="51517"/>
                  <a:pt x="2258124" y="98056"/>
                  <a:pt x="2668443" y="139209"/>
                </a:cubicBezTo>
                <a:cubicBezTo>
                  <a:pt x="3052045" y="177671"/>
                  <a:pt x="3438361" y="186516"/>
                  <a:pt x="3823773" y="206516"/>
                </a:cubicBezTo>
                <a:cubicBezTo>
                  <a:pt x="4290252" y="230748"/>
                  <a:pt x="4755825" y="264980"/>
                  <a:pt x="5219588" y="318825"/>
                </a:cubicBezTo>
                <a:cubicBezTo>
                  <a:pt x="5541595" y="356518"/>
                  <a:pt x="5866772" y="382670"/>
                  <a:pt x="6193307" y="352672"/>
                </a:cubicBezTo>
                <a:cubicBezTo>
                  <a:pt x="6209610" y="351131"/>
                  <a:pt x="6228180" y="346134"/>
                  <a:pt x="6241767" y="351131"/>
                </a:cubicBezTo>
                <a:cubicBezTo>
                  <a:pt x="6400280" y="407287"/>
                  <a:pt x="6573284" y="366901"/>
                  <a:pt x="6737683" y="402287"/>
                </a:cubicBezTo>
                <a:cubicBezTo>
                  <a:pt x="6695564" y="538826"/>
                  <a:pt x="6514862" y="527670"/>
                  <a:pt x="6412962" y="622288"/>
                </a:cubicBezTo>
                <a:cubicBezTo>
                  <a:pt x="6579172" y="659979"/>
                  <a:pt x="6728627" y="698057"/>
                  <a:pt x="6880346" y="726518"/>
                </a:cubicBezTo>
                <a:cubicBezTo>
                  <a:pt x="7041122" y="756519"/>
                  <a:pt x="7177442" y="837673"/>
                  <a:pt x="7334594" y="873826"/>
                </a:cubicBezTo>
                <a:cubicBezTo>
                  <a:pt x="7368112" y="881518"/>
                  <a:pt x="7408419" y="908442"/>
                  <a:pt x="7420192" y="934596"/>
                </a:cubicBezTo>
                <a:cubicBezTo>
                  <a:pt x="7458235" y="1019211"/>
                  <a:pt x="8217735" y="1256521"/>
                  <a:pt x="8128063" y="1331904"/>
                </a:cubicBezTo>
                <a:cubicBezTo>
                  <a:pt x="8090926" y="1363059"/>
                  <a:pt x="8042918" y="1385367"/>
                  <a:pt x="7992648" y="1416136"/>
                </a:cubicBezTo>
                <a:cubicBezTo>
                  <a:pt x="8068283" y="1474214"/>
                  <a:pt x="8153426" y="1499598"/>
                  <a:pt x="8244004" y="1516906"/>
                </a:cubicBezTo>
                <a:cubicBezTo>
                  <a:pt x="8271178" y="1522290"/>
                  <a:pt x="8297900" y="1533059"/>
                  <a:pt x="8300615" y="1559214"/>
                </a:cubicBezTo>
                <a:cubicBezTo>
                  <a:pt x="8303332" y="1586521"/>
                  <a:pt x="8275706" y="1597289"/>
                  <a:pt x="8252610" y="1609983"/>
                </a:cubicBezTo>
                <a:cubicBezTo>
                  <a:pt x="8220454" y="1627674"/>
                  <a:pt x="8189205" y="1643059"/>
                  <a:pt x="8148444" y="1645368"/>
                </a:cubicBezTo>
                <a:cubicBezTo>
                  <a:pt x="8081415" y="1648828"/>
                  <a:pt x="8049262" y="1698059"/>
                  <a:pt x="8010314" y="1734983"/>
                </a:cubicBezTo>
                <a:cubicBezTo>
                  <a:pt x="7988574" y="1755753"/>
                  <a:pt x="7977704" y="1797675"/>
                  <a:pt x="8015746" y="1804984"/>
                </a:cubicBezTo>
                <a:cubicBezTo>
                  <a:pt x="8107232" y="1822675"/>
                  <a:pt x="8099984" y="1873831"/>
                  <a:pt x="8097722" y="1931908"/>
                </a:cubicBezTo>
                <a:cubicBezTo>
                  <a:pt x="8094550" y="2003830"/>
                  <a:pt x="8040654" y="2036908"/>
                  <a:pt x="7974534" y="2064601"/>
                </a:cubicBezTo>
                <a:cubicBezTo>
                  <a:pt x="7951888" y="2074215"/>
                  <a:pt x="7919734" y="2073829"/>
                  <a:pt x="7911128" y="2103831"/>
                </a:cubicBezTo>
                <a:cubicBezTo>
                  <a:pt x="7948266" y="2132293"/>
                  <a:pt x="7993555" y="2109215"/>
                  <a:pt x="8033411" y="2117292"/>
                </a:cubicBezTo>
                <a:cubicBezTo>
                  <a:pt x="8066471" y="2123831"/>
                  <a:pt x="8121271" y="2120370"/>
                  <a:pt x="8075982" y="2172677"/>
                </a:cubicBezTo>
                <a:cubicBezTo>
                  <a:pt x="8062847" y="2187676"/>
                  <a:pt x="8078246" y="2199215"/>
                  <a:pt x="8095004" y="2200369"/>
                </a:cubicBezTo>
                <a:cubicBezTo>
                  <a:pt x="8229060" y="2212293"/>
                  <a:pt x="8167466" y="2318063"/>
                  <a:pt x="8210492" y="2373833"/>
                </a:cubicBezTo>
                <a:cubicBezTo>
                  <a:pt x="8222264" y="2389215"/>
                  <a:pt x="8209584" y="2415754"/>
                  <a:pt x="8191016" y="2422293"/>
                </a:cubicBezTo>
                <a:cubicBezTo>
                  <a:pt x="8072357" y="2465372"/>
                  <a:pt x="8056054" y="2568063"/>
                  <a:pt x="7998536" y="2656525"/>
                </a:cubicBezTo>
                <a:cubicBezTo>
                  <a:pt x="8061036" y="2691525"/>
                  <a:pt x="8135764" y="2699217"/>
                  <a:pt x="8203244" y="2721909"/>
                </a:cubicBezTo>
                <a:cubicBezTo>
                  <a:pt x="8273442" y="2745756"/>
                  <a:pt x="8273442" y="2763447"/>
                  <a:pt x="8215472" y="2832678"/>
                </a:cubicBezTo>
                <a:cubicBezTo>
                  <a:pt x="8366284" y="2847680"/>
                  <a:pt x="8366284" y="2847680"/>
                  <a:pt x="8319638" y="2956526"/>
                </a:cubicBezTo>
                <a:cubicBezTo>
                  <a:pt x="8445996" y="2966525"/>
                  <a:pt x="8529327" y="3018064"/>
                  <a:pt x="8548800" y="3130757"/>
                </a:cubicBezTo>
                <a:cubicBezTo>
                  <a:pt x="8558311" y="3185372"/>
                  <a:pt x="8615377" y="3211141"/>
                  <a:pt x="8678780" y="3247679"/>
                </a:cubicBezTo>
                <a:cubicBezTo>
                  <a:pt x="8599978" y="3283066"/>
                  <a:pt x="8546537" y="3356911"/>
                  <a:pt x="8454599" y="3278833"/>
                </a:cubicBezTo>
                <a:cubicBezTo>
                  <a:pt x="8421087" y="3250373"/>
                  <a:pt x="8424254" y="3286526"/>
                  <a:pt x="8419728" y="3296911"/>
                </a:cubicBezTo>
                <a:cubicBezTo>
                  <a:pt x="8408859" y="3322295"/>
                  <a:pt x="8431501" y="3339218"/>
                  <a:pt x="8446448" y="3358448"/>
                </a:cubicBezTo>
                <a:cubicBezTo>
                  <a:pt x="8460939" y="3377681"/>
                  <a:pt x="8478149" y="3398064"/>
                  <a:pt x="8482226" y="3419605"/>
                </a:cubicBezTo>
                <a:cubicBezTo>
                  <a:pt x="8484942" y="3434604"/>
                  <a:pt x="8471809" y="3456526"/>
                  <a:pt x="8457318" y="3467682"/>
                </a:cubicBezTo>
                <a:cubicBezTo>
                  <a:pt x="8381232" y="3526527"/>
                  <a:pt x="8426520" y="3658836"/>
                  <a:pt x="8282501" y="3675759"/>
                </a:cubicBezTo>
                <a:cubicBezTo>
                  <a:pt x="8217735" y="3683450"/>
                  <a:pt x="8186486" y="3731913"/>
                  <a:pt x="8138932" y="3758451"/>
                </a:cubicBezTo>
                <a:cubicBezTo>
                  <a:pt x="7973628" y="3851144"/>
                  <a:pt x="7863120" y="3970376"/>
                  <a:pt x="7811946" y="4134221"/>
                </a:cubicBezTo>
                <a:cubicBezTo>
                  <a:pt x="7797906" y="4179605"/>
                  <a:pt x="7744010" y="4216145"/>
                  <a:pt x="7709139" y="4256145"/>
                </a:cubicBezTo>
                <a:cubicBezTo>
                  <a:pt x="7725896" y="4285376"/>
                  <a:pt x="7817379" y="4222298"/>
                  <a:pt x="7785224" y="4299221"/>
                </a:cubicBezTo>
                <a:cubicBezTo>
                  <a:pt x="7760768" y="4356915"/>
                  <a:pt x="7698269" y="4392684"/>
                  <a:pt x="7639392" y="4426916"/>
                </a:cubicBezTo>
                <a:cubicBezTo>
                  <a:pt x="7572364" y="4465762"/>
                  <a:pt x="7498091" y="4496914"/>
                  <a:pt x="7467746" y="4568838"/>
                </a:cubicBezTo>
                <a:cubicBezTo>
                  <a:pt x="7461405" y="4584223"/>
                  <a:pt x="7441025" y="4600376"/>
                  <a:pt x="7422910" y="4606531"/>
                </a:cubicBezTo>
                <a:cubicBezTo>
                  <a:pt x="6478176" y="5872304"/>
                  <a:pt x="4152572" y="5880765"/>
                  <a:pt x="3884462" y="5871919"/>
                </a:cubicBezTo>
                <a:cubicBezTo>
                  <a:pt x="3559738" y="5860765"/>
                  <a:pt x="3252674" y="5782688"/>
                  <a:pt x="2951503" y="5685381"/>
                </a:cubicBezTo>
                <a:cubicBezTo>
                  <a:pt x="2824239" y="5644226"/>
                  <a:pt x="2706035" y="5585765"/>
                  <a:pt x="2582393" y="5540381"/>
                </a:cubicBezTo>
                <a:cubicBezTo>
                  <a:pt x="2411654" y="5477686"/>
                  <a:pt x="2279862" y="5358071"/>
                  <a:pt x="2109575" y="5307686"/>
                </a:cubicBezTo>
                <a:cubicBezTo>
                  <a:pt x="1934305" y="5255763"/>
                  <a:pt x="1784398" y="5160762"/>
                  <a:pt x="1604145" y="5120379"/>
                </a:cubicBezTo>
                <a:cubicBezTo>
                  <a:pt x="1509040" y="5098840"/>
                  <a:pt x="1417102" y="5059994"/>
                  <a:pt x="1432046" y="4948840"/>
                </a:cubicBezTo>
                <a:cubicBezTo>
                  <a:pt x="1436123" y="4917301"/>
                  <a:pt x="1411214" y="4891532"/>
                  <a:pt x="1371813" y="4900763"/>
                </a:cubicBezTo>
                <a:cubicBezTo>
                  <a:pt x="1296633" y="4918071"/>
                  <a:pt x="1262665" y="4872300"/>
                  <a:pt x="1220998" y="4838069"/>
                </a:cubicBezTo>
                <a:cubicBezTo>
                  <a:pt x="1146725" y="4777302"/>
                  <a:pt x="1076074" y="4712685"/>
                  <a:pt x="957869" y="4702684"/>
                </a:cubicBezTo>
                <a:cubicBezTo>
                  <a:pt x="980512" y="4654991"/>
                  <a:pt x="1019009" y="4661916"/>
                  <a:pt x="1054336" y="4671915"/>
                </a:cubicBezTo>
                <a:cubicBezTo>
                  <a:pt x="1147177" y="4698070"/>
                  <a:pt x="1239115" y="4727684"/>
                  <a:pt x="1331957" y="4753839"/>
                </a:cubicBezTo>
                <a:cubicBezTo>
                  <a:pt x="1392645" y="4770763"/>
                  <a:pt x="1452881" y="4794609"/>
                  <a:pt x="1533949" y="4775761"/>
                </a:cubicBezTo>
                <a:cubicBezTo>
                  <a:pt x="1464202" y="4679607"/>
                  <a:pt x="1345545" y="4662300"/>
                  <a:pt x="1249533" y="4632685"/>
                </a:cubicBezTo>
                <a:cubicBezTo>
                  <a:pt x="1129515" y="4595378"/>
                  <a:pt x="1058865" y="4524991"/>
                  <a:pt x="974172" y="4446530"/>
                </a:cubicBezTo>
                <a:cubicBezTo>
                  <a:pt x="1062487" y="4427683"/>
                  <a:pt x="1117287" y="4485377"/>
                  <a:pt x="1186579" y="4482299"/>
                </a:cubicBezTo>
                <a:cubicBezTo>
                  <a:pt x="1190203" y="4472300"/>
                  <a:pt x="1196544" y="4457684"/>
                  <a:pt x="1195637" y="4457299"/>
                </a:cubicBezTo>
                <a:cubicBezTo>
                  <a:pt x="1082415" y="4414222"/>
                  <a:pt x="1029426" y="4333453"/>
                  <a:pt x="1011761" y="4235759"/>
                </a:cubicBezTo>
                <a:cubicBezTo>
                  <a:pt x="1002706" y="4185376"/>
                  <a:pt x="961492" y="4169607"/>
                  <a:pt x="920731" y="4146528"/>
                </a:cubicBezTo>
                <a:cubicBezTo>
                  <a:pt x="778522" y="4064606"/>
                  <a:pt x="628163" y="3990375"/>
                  <a:pt x="511316" y="3877683"/>
                </a:cubicBezTo>
                <a:cubicBezTo>
                  <a:pt x="646279" y="3892682"/>
                  <a:pt x="754521" y="3966143"/>
                  <a:pt x="899898" y="3997682"/>
                </a:cubicBezTo>
                <a:cubicBezTo>
                  <a:pt x="784411" y="3873836"/>
                  <a:pt x="634956" y="3811144"/>
                  <a:pt x="498636" y="3736143"/>
                </a:cubicBezTo>
                <a:cubicBezTo>
                  <a:pt x="436588" y="3701912"/>
                  <a:pt x="379073" y="3658065"/>
                  <a:pt x="303890" y="3639604"/>
                </a:cubicBezTo>
                <a:cubicBezTo>
                  <a:pt x="277170" y="3633065"/>
                  <a:pt x="233240" y="3619219"/>
                  <a:pt x="254527" y="3582680"/>
                </a:cubicBezTo>
                <a:cubicBezTo>
                  <a:pt x="272641" y="3552297"/>
                  <a:pt x="308419" y="3561526"/>
                  <a:pt x="341028" y="3570373"/>
                </a:cubicBezTo>
                <a:cubicBezTo>
                  <a:pt x="419378" y="3592297"/>
                  <a:pt x="500446" y="3592682"/>
                  <a:pt x="606424" y="3592297"/>
                </a:cubicBezTo>
                <a:cubicBezTo>
                  <a:pt x="517657" y="3491912"/>
                  <a:pt x="355067" y="3521913"/>
                  <a:pt x="278984" y="3416526"/>
                </a:cubicBezTo>
                <a:cubicBezTo>
                  <a:pt x="374088" y="3398064"/>
                  <a:pt x="447458" y="3436142"/>
                  <a:pt x="524452" y="3443448"/>
                </a:cubicBezTo>
                <a:cubicBezTo>
                  <a:pt x="594195" y="3449987"/>
                  <a:pt x="611405" y="3432296"/>
                  <a:pt x="595102" y="3374218"/>
                </a:cubicBezTo>
                <a:cubicBezTo>
                  <a:pt x="569741" y="3283833"/>
                  <a:pt x="607782" y="3237678"/>
                  <a:pt x="709231" y="3262295"/>
                </a:cubicBezTo>
                <a:cubicBezTo>
                  <a:pt x="803432" y="3285372"/>
                  <a:pt x="813394" y="3251526"/>
                  <a:pt x="788033" y="3199987"/>
                </a:cubicBezTo>
                <a:cubicBezTo>
                  <a:pt x="751802" y="3124988"/>
                  <a:pt x="793015" y="3066910"/>
                  <a:pt x="821094" y="3003833"/>
                </a:cubicBezTo>
                <a:cubicBezTo>
                  <a:pt x="864120" y="2907680"/>
                  <a:pt x="846003" y="2860755"/>
                  <a:pt x="753161" y="2789218"/>
                </a:cubicBezTo>
                <a:cubicBezTo>
                  <a:pt x="701080" y="2749216"/>
                  <a:pt x="644921" y="2715371"/>
                  <a:pt x="569285" y="2680756"/>
                </a:cubicBezTo>
                <a:cubicBezTo>
                  <a:pt x="743651" y="2661909"/>
                  <a:pt x="560683" y="2598448"/>
                  <a:pt x="622275" y="2558832"/>
                </a:cubicBezTo>
                <a:cubicBezTo>
                  <a:pt x="745462" y="2542678"/>
                  <a:pt x="846003" y="2668833"/>
                  <a:pt x="1013576" y="2632679"/>
                </a:cubicBezTo>
                <a:cubicBezTo>
                  <a:pt x="806602" y="2523446"/>
                  <a:pt x="577892" y="2487677"/>
                  <a:pt x="427984" y="2342293"/>
                </a:cubicBezTo>
                <a:cubicBezTo>
                  <a:pt x="462405" y="2309216"/>
                  <a:pt x="496823" y="2339985"/>
                  <a:pt x="526263" y="2327678"/>
                </a:cubicBezTo>
                <a:cubicBezTo>
                  <a:pt x="525356" y="2319985"/>
                  <a:pt x="527622" y="2308446"/>
                  <a:pt x="522186" y="2304986"/>
                </a:cubicBezTo>
                <a:cubicBezTo>
                  <a:pt x="410323" y="2225754"/>
                  <a:pt x="408509" y="2223831"/>
                  <a:pt x="528526" y="2165368"/>
                </a:cubicBezTo>
                <a:cubicBezTo>
                  <a:pt x="570645" y="2144984"/>
                  <a:pt x="567023" y="2126906"/>
                  <a:pt x="544832" y="2101138"/>
                </a:cubicBezTo>
                <a:cubicBezTo>
                  <a:pt x="528978" y="2083061"/>
                  <a:pt x="509957" y="2066906"/>
                  <a:pt x="519016" y="2027291"/>
                </a:cubicBezTo>
                <a:cubicBezTo>
                  <a:pt x="584685" y="2078062"/>
                  <a:pt x="902162" y="2061522"/>
                  <a:pt x="958321" y="2056137"/>
                </a:cubicBezTo>
                <a:cubicBezTo>
                  <a:pt x="1021272" y="2050369"/>
                  <a:pt x="1083319" y="2025753"/>
                  <a:pt x="1149440" y="2039214"/>
                </a:cubicBezTo>
                <a:cubicBezTo>
                  <a:pt x="1202430" y="2049985"/>
                  <a:pt x="1447897" y="2154215"/>
                  <a:pt x="1482772" y="2034599"/>
                </a:cubicBezTo>
                <a:cubicBezTo>
                  <a:pt x="1484583" y="2028831"/>
                  <a:pt x="1583765" y="2042293"/>
                  <a:pt x="1637208" y="2048831"/>
                </a:cubicBezTo>
                <a:cubicBezTo>
                  <a:pt x="1684309" y="2054216"/>
                  <a:pt x="1737297" y="2078062"/>
                  <a:pt x="1768999" y="2030369"/>
                </a:cubicBezTo>
                <a:cubicBezTo>
                  <a:pt x="1787568" y="2002293"/>
                  <a:pt x="1711030" y="1948062"/>
                  <a:pt x="1642642" y="1943445"/>
                </a:cubicBezTo>
                <a:cubicBezTo>
                  <a:pt x="1583312" y="1939214"/>
                  <a:pt x="1521266" y="1933060"/>
                  <a:pt x="1464655" y="1944599"/>
                </a:cubicBezTo>
                <a:cubicBezTo>
                  <a:pt x="1394911" y="1958446"/>
                  <a:pt x="1357322" y="1936138"/>
                  <a:pt x="1337846" y="1888061"/>
                </a:cubicBezTo>
                <a:cubicBezTo>
                  <a:pt x="1316106" y="1834985"/>
                  <a:pt x="1274439" y="1810368"/>
                  <a:pt x="1216924" y="1785752"/>
                </a:cubicBezTo>
                <a:cubicBezTo>
                  <a:pt x="1077431" y="1726138"/>
                  <a:pt x="943377" y="1657291"/>
                  <a:pt x="790299" y="1622676"/>
                </a:cubicBezTo>
                <a:cubicBezTo>
                  <a:pt x="759953" y="1615751"/>
                  <a:pt x="726441" y="1606521"/>
                  <a:pt x="712401" y="1560751"/>
                </a:cubicBezTo>
                <a:cubicBezTo>
                  <a:pt x="1126798" y="1629213"/>
                  <a:pt x="1504511" y="1807676"/>
                  <a:pt x="1932039" y="1797291"/>
                </a:cubicBezTo>
                <a:cubicBezTo>
                  <a:pt x="1815195" y="1740752"/>
                  <a:pt x="1679780" y="1737675"/>
                  <a:pt x="1555234" y="1698059"/>
                </a:cubicBezTo>
                <a:cubicBezTo>
                  <a:pt x="1643549" y="1668444"/>
                  <a:pt x="1726428" y="1699213"/>
                  <a:pt x="1810212" y="1716137"/>
                </a:cubicBezTo>
                <a:cubicBezTo>
                  <a:pt x="1880410" y="1729982"/>
                  <a:pt x="1943817" y="1732290"/>
                  <a:pt x="1951515" y="1649598"/>
                </a:cubicBezTo>
                <a:cubicBezTo>
                  <a:pt x="1948798" y="1644214"/>
                  <a:pt x="1949249" y="1637291"/>
                  <a:pt x="1949704" y="1630753"/>
                </a:cubicBezTo>
                <a:cubicBezTo>
                  <a:pt x="1926152" y="1596522"/>
                  <a:pt x="1889468" y="1578830"/>
                  <a:pt x="1845990" y="1568828"/>
                </a:cubicBezTo>
                <a:cubicBezTo>
                  <a:pt x="1819722" y="1562674"/>
                  <a:pt x="1784851" y="1553443"/>
                  <a:pt x="1785302" y="1528829"/>
                </a:cubicBezTo>
                <a:cubicBezTo>
                  <a:pt x="1786662" y="1437674"/>
                  <a:pt x="1702878" y="1411136"/>
                  <a:pt x="1619092" y="1384597"/>
                </a:cubicBezTo>
                <a:cubicBezTo>
                  <a:pt x="1665740" y="1339213"/>
                  <a:pt x="1702423" y="1372674"/>
                  <a:pt x="1737750" y="1369214"/>
                </a:cubicBezTo>
                <a:cubicBezTo>
                  <a:pt x="1760848" y="1366906"/>
                  <a:pt x="1781679" y="1362675"/>
                  <a:pt x="1781679" y="1339213"/>
                </a:cubicBezTo>
                <a:cubicBezTo>
                  <a:pt x="1782132" y="1319597"/>
                  <a:pt x="1771262" y="1297288"/>
                  <a:pt x="1748620" y="1296905"/>
                </a:cubicBezTo>
                <a:cubicBezTo>
                  <a:pt x="1606863" y="1293442"/>
                  <a:pt x="1528513" y="1167288"/>
                  <a:pt x="1381324" y="1166904"/>
                </a:cubicBezTo>
                <a:cubicBezTo>
                  <a:pt x="1293462" y="1166904"/>
                  <a:pt x="1427065" y="1095751"/>
                  <a:pt x="1352792" y="1066135"/>
                </a:cubicBezTo>
                <a:cubicBezTo>
                  <a:pt x="1336486" y="1059596"/>
                  <a:pt x="1395363" y="1049597"/>
                  <a:pt x="1421631" y="1051135"/>
                </a:cubicBezTo>
                <a:cubicBezTo>
                  <a:pt x="1447445" y="1052673"/>
                  <a:pt x="1470543" y="1071519"/>
                  <a:pt x="1501793" y="1058058"/>
                </a:cubicBezTo>
                <a:cubicBezTo>
                  <a:pt x="1519003" y="1009981"/>
                  <a:pt x="1474621" y="992289"/>
                  <a:pt x="1437935" y="978826"/>
                </a:cubicBezTo>
                <a:cubicBezTo>
                  <a:pt x="1353244" y="947673"/>
                  <a:pt x="1270817" y="909981"/>
                  <a:pt x="1177975" y="898826"/>
                </a:cubicBezTo>
                <a:cubicBezTo>
                  <a:pt x="1144915" y="894980"/>
                  <a:pt x="1225528" y="843440"/>
                  <a:pt x="1241378" y="825366"/>
                </a:cubicBezTo>
                <a:cubicBezTo>
                  <a:pt x="867743" y="635366"/>
                  <a:pt x="418474" y="644980"/>
                  <a:pt x="0" y="491517"/>
                </a:cubicBezTo>
                <a:cubicBezTo>
                  <a:pt x="92391" y="461518"/>
                  <a:pt x="160326" y="483440"/>
                  <a:pt x="223277" y="488057"/>
                </a:cubicBezTo>
                <a:cubicBezTo>
                  <a:pt x="380429" y="499594"/>
                  <a:pt x="535773" y="523440"/>
                  <a:pt x="692473" y="537671"/>
                </a:cubicBezTo>
                <a:cubicBezTo>
                  <a:pt x="769465" y="544594"/>
                  <a:pt x="841022" y="570749"/>
                  <a:pt x="927071" y="529211"/>
                </a:cubicBezTo>
                <a:cubicBezTo>
                  <a:pt x="984589" y="501518"/>
                  <a:pt x="1076527" y="531517"/>
                  <a:pt x="1147177" y="556134"/>
                </a:cubicBezTo>
                <a:cubicBezTo>
                  <a:pt x="1205600" y="576517"/>
                  <a:pt x="1261306" y="581901"/>
                  <a:pt x="1338752" y="556134"/>
                </a:cubicBezTo>
                <a:cubicBezTo>
                  <a:pt x="1268554" y="540364"/>
                  <a:pt x="1214658" y="526519"/>
                  <a:pt x="1159406" y="516901"/>
                </a:cubicBezTo>
                <a:cubicBezTo>
                  <a:pt x="1115475" y="509211"/>
                  <a:pt x="1220094" y="478056"/>
                  <a:pt x="1273535" y="481902"/>
                </a:cubicBezTo>
                <a:cubicBezTo>
                  <a:pt x="1348263" y="487287"/>
                  <a:pt x="1306144" y="467287"/>
                  <a:pt x="1293462" y="439595"/>
                </a:cubicBezTo>
                <a:cubicBezTo>
                  <a:pt x="1279875" y="409979"/>
                  <a:pt x="1320183" y="400749"/>
                  <a:pt x="1345545" y="406900"/>
                </a:cubicBezTo>
                <a:cubicBezTo>
                  <a:pt x="1442916" y="431133"/>
                  <a:pt x="1539834" y="388441"/>
                  <a:pt x="1640379" y="423057"/>
                </a:cubicBezTo>
                <a:cubicBezTo>
                  <a:pt x="1615015" y="337670"/>
                  <a:pt x="1560215" y="300363"/>
                  <a:pt x="1445634" y="288439"/>
                </a:cubicBezTo>
                <a:cubicBezTo>
                  <a:pt x="1402608" y="283826"/>
                  <a:pt x="1357773" y="290748"/>
                  <a:pt x="1320636" y="266131"/>
                </a:cubicBezTo>
                <a:cubicBezTo>
                  <a:pt x="1299349" y="251902"/>
                  <a:pt x="1275346" y="234978"/>
                  <a:pt x="1292104" y="208824"/>
                </a:cubicBezTo>
                <a:cubicBezTo>
                  <a:pt x="1303877" y="190363"/>
                  <a:pt x="1329242" y="190363"/>
                  <a:pt x="1350074" y="196517"/>
                </a:cubicBezTo>
                <a:cubicBezTo>
                  <a:pt x="1443371" y="223826"/>
                  <a:pt x="1540741" y="233825"/>
                  <a:pt x="1638113" y="243826"/>
                </a:cubicBezTo>
                <a:cubicBezTo>
                  <a:pt x="1653059" y="245364"/>
                  <a:pt x="1669814" y="250365"/>
                  <a:pt x="1686573" y="224977"/>
                </a:cubicBezTo>
                <a:cubicBezTo>
                  <a:pt x="1504511" y="183824"/>
                  <a:pt x="1331505" y="125362"/>
                  <a:pt x="1144459" y="102670"/>
                </a:cubicBezTo>
                <a:cubicBezTo>
                  <a:pt x="1147177" y="91900"/>
                  <a:pt x="1149896" y="81131"/>
                  <a:pt x="1152614" y="70362"/>
                </a:cubicBezTo>
                <a:cubicBezTo>
                  <a:pt x="1298896" y="85746"/>
                  <a:pt x="1445182" y="101131"/>
                  <a:pt x="1629961" y="120363"/>
                </a:cubicBezTo>
                <a:cubicBezTo>
                  <a:pt x="1516284" y="59207"/>
                  <a:pt x="1408951" y="79594"/>
                  <a:pt x="1324712" y="25362"/>
                </a:cubicBezTo>
                <a:cubicBezTo>
                  <a:pt x="1340563" y="4786"/>
                  <a:pt x="1359698" y="-407"/>
                  <a:pt x="1379513" y="25"/>
                </a:cubicBezTo>
                <a:close/>
              </a:path>
            </a:pathLst>
          </a:custGeom>
        </p:spPr>
      </p:pic>
      <p:sp>
        <p:nvSpPr>
          <p:cNvPr id="2" name="Szövegdoboz 1">
            <a:extLst>
              <a:ext uri="{FF2B5EF4-FFF2-40B4-BE49-F238E27FC236}">
                <a16:creationId xmlns:a16="http://schemas.microsoft.com/office/drawing/2014/main" id="{55E1AE09-0721-426A-13DA-95D79A4EEEFF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537210" y="313728"/>
            <a:ext cx="10975215" cy="598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800"/>
              </a:spcAft>
            </a:pP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Nem tudom, hogy vak vagy vakmerő </a:t>
            </a:r>
          </a:p>
          <a:p>
            <a:pPr algn="r">
              <a:spcAft>
                <a:spcPts val="800"/>
              </a:spcAft>
            </a:pPr>
            <a:r>
              <a:rPr lang="hu-HU" sz="36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módon csiszoltam-e a kőbaltát?</a:t>
            </a:r>
          </a:p>
          <a:p>
            <a:pPr algn="r">
              <a:spcAft>
                <a:spcPts val="800"/>
              </a:spcAft>
            </a:pP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BÁRMELYIKET VÁLLALOM</a:t>
            </a:r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sz="3200" b="1" i="1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algn="r">
              <a:spcAft>
                <a:spcPts val="800"/>
              </a:spcAft>
            </a:pPr>
            <a:endParaRPr lang="hu-HU" sz="1200" b="1" i="1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Viszont, ha a p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rezentáció közben </a:t>
            </a:r>
          </a:p>
          <a:p>
            <a:pPr algn="r"/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néha-néha bevillant, hogy </a:t>
            </a:r>
            <a:r>
              <a:rPr lang="hu-HU" sz="32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talán 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</a:t>
            </a:r>
          </a:p>
          <a:p>
            <a:pPr algn="r"/>
            <a:r>
              <a:rPr lang="hu-HU" sz="32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akár a</a:t>
            </a:r>
            <a:r>
              <a:rPr lang="hu-HU" sz="32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32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valóságot is tükrözheti </a:t>
            </a:r>
          </a:p>
          <a:p>
            <a:pPr algn="r"/>
            <a:r>
              <a:rPr lang="hu-HU" sz="3200" b="1" i="1" kern="100" dirty="0">
                <a:solidFill>
                  <a:srgbClr val="00B0F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</a:t>
            </a:r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 a 3D modell, akkor </a:t>
            </a:r>
          </a:p>
          <a:p>
            <a:pPr algn="r"/>
            <a:r>
              <a:rPr lang="hu-HU" sz="3200" b="1" i="1" kern="100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már jót játszott</a:t>
            </a:r>
            <a:r>
              <a:rPr lang="hu-HU" sz="3200" b="1" i="1" kern="100" dirty="0">
                <a:solidFill>
                  <a:srgbClr val="FF0000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unk,</a:t>
            </a:r>
          </a:p>
          <a:p>
            <a:pPr algn="r"/>
            <a:r>
              <a:rPr lang="hu-HU" sz="3200" b="1" i="1" kern="100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együtt a klubban.</a:t>
            </a:r>
          </a:p>
          <a:p>
            <a:pPr algn="r"/>
            <a:endParaRPr lang="hu-HU" sz="1200" b="1" i="1" kern="100" dirty="0">
              <a:solidFill>
                <a:srgbClr val="00B0F0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r">
              <a:spcAft>
                <a:spcPts val="800"/>
              </a:spcAft>
            </a:pPr>
            <a:r>
              <a:rPr lang="hu-HU" sz="3600" b="1" i="1" kern="100" dirty="0">
                <a:solidFill>
                  <a:srgbClr val="FF0000"/>
                </a:solidFill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Köszönöm, hogy megtiszteltetek a figyelmetekkel!</a:t>
            </a:r>
            <a:r>
              <a:rPr lang="hu-HU" sz="3600" b="1" i="1" kern="100" dirty="0">
                <a:solidFill>
                  <a:srgbClr val="FF0000"/>
                </a:solidFill>
                <a:effectLst/>
                <a:highlight>
                  <a:srgbClr val="FF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773322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édiaelem 1" title="Torus Fun (Sacred Geometry by ieoie)">
            <a:hlinkClick r:id="" action="ppaction://media"/>
            <a:extLst>
              <a:ext uri="{FF2B5EF4-FFF2-40B4-BE49-F238E27FC236}">
                <a16:creationId xmlns:a16="http://schemas.microsoft.com/office/drawing/2014/main" id="{E6811464-DE58-0771-585C-5B6ABCB10EFF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88496"/>
          </a:xfrm>
          <a:prstGeom prst="rect">
            <a:avLst/>
          </a:prstGeom>
        </p:spPr>
      </p:pic>
      <p:sp>
        <p:nvSpPr>
          <p:cNvPr id="3" name="Szövegdoboz 2">
            <a:extLst>
              <a:ext uri="{FF2B5EF4-FFF2-40B4-BE49-F238E27FC236}">
                <a16:creationId xmlns:a16="http://schemas.microsoft.com/office/drawing/2014/main" id="{BC1629D8-D5E8-2A4E-5990-00DB5622E5D3}"/>
              </a:ext>
            </a:extLst>
          </p:cNvPr>
          <p:cNvSpPr txBox="1"/>
          <p:nvPr/>
        </p:nvSpPr>
        <p:spPr>
          <a:xfrm>
            <a:off x="1143362" y="240030"/>
            <a:ext cx="99052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annyira egyszerű, hogy valószínűleg tévedés…</a:t>
            </a:r>
          </a:p>
        </p:txBody>
      </p:sp>
      <p:sp>
        <p:nvSpPr>
          <p:cNvPr id="4" name="Szövegdoboz 3">
            <a:extLst>
              <a:ext uri="{FF2B5EF4-FFF2-40B4-BE49-F238E27FC236}">
                <a16:creationId xmlns:a16="http://schemas.microsoft.com/office/drawing/2014/main" id="{CF4B0114-8F9B-09D5-722B-CA94842EB6D0}"/>
              </a:ext>
            </a:extLst>
          </p:cNvPr>
          <p:cNvSpPr txBox="1"/>
          <p:nvPr/>
        </p:nvSpPr>
        <p:spPr>
          <a:xfrm>
            <a:off x="1468131" y="5970270"/>
            <a:ext cx="925573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36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Ez annyira egyszerű, hogy akár igaz is lehet…</a:t>
            </a:r>
          </a:p>
        </p:txBody>
      </p:sp>
    </p:spTree>
    <p:extLst>
      <p:ext uri="{BB962C8B-B14F-4D97-AF65-F5344CB8AC3E}">
        <p14:creationId xmlns:p14="http://schemas.microsoft.com/office/powerpoint/2010/main" val="2907564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nline médiaelem 1" title="Мастер-класс &quot;Сила Тора&quot;, 13 марта, 18-00 МСК">
            <a:hlinkClick r:id="" action="ppaction://media"/>
            <a:extLst>
              <a:ext uri="{FF2B5EF4-FFF2-40B4-BE49-F238E27FC236}">
                <a16:creationId xmlns:a16="http://schemas.microsoft.com/office/drawing/2014/main" id="{88FC834D-750C-579C-9A45-D16CB72DD447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6988" y="0"/>
            <a:ext cx="1213802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1249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E0727A-B2B5-52CD-8705-530B334A9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15698C94-76D9-67B9-224C-382A2CEC74D7}"/>
              </a:ext>
            </a:extLst>
          </p:cNvPr>
          <p:cNvSpPr txBox="1"/>
          <p:nvPr/>
        </p:nvSpPr>
        <p:spPr>
          <a:xfrm>
            <a:off x="218532" y="-30160"/>
            <a:ext cx="11301023" cy="63151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endParaRPr lang="hu-HU" sz="1800" b="0" i="0" u="none" strike="noStrike" baseline="0" dirty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3600" b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6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FIAT LUX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Legyen világosság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8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„Kezdetben </a:t>
            </a:r>
            <a:r>
              <a:rPr lang="hu-HU" sz="3200" b="1" i="1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vala</a:t>
            </a:r>
            <a:r>
              <a:rPr lang="hu-HU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az IGE…, ISTEN az IGE”</a:t>
            </a:r>
            <a:r>
              <a:rPr lang="hu-HU" sz="3200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szól János 1.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„Általa LETT mindaz mi lett, nála nélkül semmi sem lett.”</a:t>
            </a:r>
            <a:endParaRPr lang="hu-HU" sz="32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Ő a TEREMTŐ GONDOLAT, a LÉLEK, kiben minden EGY,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Ő az EGYSÉG, ESSZENCIA, SZELLEM, ANYAG  és a TETT.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18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265057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omb/>
      </p:transition>
    </mc:Choice>
    <mc:Fallback>
      <p:transition spd="slow">
        <p:comb/>
      </p:transition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C9743E4-885D-D099-B88D-94DDCE5E7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3D52DD3F-9C78-A003-720D-787865D44497}"/>
              </a:ext>
            </a:extLst>
          </p:cNvPr>
          <p:cNvSpPr txBox="1"/>
          <p:nvPr/>
        </p:nvSpPr>
        <p:spPr>
          <a:xfrm>
            <a:off x="218532" y="478894"/>
            <a:ext cx="11301023" cy="5620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i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„Légyen immár világosság”, 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szólt az Úr és </a:t>
            </a: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FÉNYT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teremtett,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 </a:t>
            </a: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FOTON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egy </a:t>
            </a: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CSŐSZE</a:t>
            </a:r>
            <a:r>
              <a:rPr lang="hu-HU" sz="3200" b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LETKE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száguldani készíttetett.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Benne két </a:t>
            </a: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GÖMB-TÖLTÉS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perdül, ezért kifelé semleges,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POZITRON 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lakja párjával, s </a:t>
            </a: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ELEKTRON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az édes hites.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SOROS REZGŐKÖR 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 kettő, mint tekercs és kondenzátor,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ENERGIÁT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tárolnak be, két gerjedő </a:t>
            </a: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GENERÁTOR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Párjuk együtt mi más lenne, </a:t>
            </a: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TÖKÉLETES OSZCILLÁTOR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Veszteség nélkül működő </a:t>
            </a:r>
            <a:r>
              <a:rPr lang="hu-HU" sz="3200" b="1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ÖRÖK ÉLET SZIMULÁTOR</a:t>
            </a:r>
            <a:r>
              <a:rPr lang="hu-HU" sz="320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31858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omb/>
      </p:transition>
    </mc:Choice>
    <mc:Fallback>
      <p:transition spd="slow">
        <p:comb/>
      </p:transition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48A782F-E9F6-BA7C-6217-680DF92C4C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>
            <a:extLst>
              <a:ext uri="{FF2B5EF4-FFF2-40B4-BE49-F238E27FC236}">
                <a16:creationId xmlns:a16="http://schemas.microsoft.com/office/drawing/2014/main" id="{613682FF-6A93-C030-BDD4-B23006758164}"/>
              </a:ext>
            </a:extLst>
          </p:cNvPr>
          <p:cNvSpPr txBox="1"/>
          <p:nvPr/>
        </p:nvSpPr>
        <p:spPr>
          <a:xfrm>
            <a:off x="218532" y="299781"/>
            <a:ext cx="11715802" cy="5270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1800" b="1" i="1" kern="100" dirty="0">
              <a:solidFill>
                <a:srgbClr val="0000FF"/>
              </a:solidFill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1800" b="1" i="1" kern="100" dirty="0">
                <a:solidFill>
                  <a:srgbClr val="0000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i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„Unalmas így”,</a:t>
            </a:r>
            <a:r>
              <a:rPr lang="hu-HU" sz="32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hu-HU" sz="3200" kern="100" dirty="0" err="1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szólott</a:t>
            </a:r>
            <a:r>
              <a:rPr lang="hu-HU" sz="32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az Úr, s új gondolata született,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Megállította a fotont, amely így feltekeredett,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TÓRUSSZÁ</a:t>
            </a:r>
            <a:r>
              <a:rPr lang="hu-HU" sz="32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vált a csőszelet, s ettől </a:t>
            </a:r>
            <a:r>
              <a:rPr lang="hu-HU" sz="32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ANYAG</a:t>
            </a:r>
            <a:r>
              <a:rPr lang="hu-HU" sz="32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keletkezett,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32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Azóta a fény </a:t>
            </a:r>
            <a:r>
              <a:rPr lang="hu-HU" sz="3200" b="1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egy része, KVANTUMKÉNT, „c”</a:t>
            </a:r>
            <a:r>
              <a:rPr lang="hu-HU" sz="32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</a:t>
            </a:r>
            <a:r>
              <a:rPr lang="hu-HU" sz="3200" kern="100" dirty="0">
                <a:solidFill>
                  <a:srgbClr val="FFFFFF"/>
                </a:solidFill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vel </a:t>
            </a:r>
            <a:r>
              <a:rPr lang="hu-HU" sz="3200" kern="100" dirty="0">
                <a:solidFill>
                  <a:srgbClr val="FFFFFF"/>
                </a:solidFill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tekereg. 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2400" i="1" dirty="0">
              <a:solidFill>
                <a:srgbClr val="FFFFFF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2400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endParaRPr lang="hu-HU" sz="2400" i="1" dirty="0">
              <a:solidFill>
                <a:schemeClr val="bg1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hu-HU" sz="2400" i="1" dirty="0">
                <a:solidFill>
                  <a:schemeClr val="bg1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Lohonyai Miklós Mihály 2025. március</a:t>
            </a:r>
            <a:endParaRPr lang="hu-HU" sz="2400" i="1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28687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omb/>
      </p:transition>
    </mc:Choice>
    <mc:Fallback>
      <p:transition spd="slow">
        <p:comb/>
      </p:transition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20000"/>
            <a:lumOff val="80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D8C2626-F96D-67DB-CBDF-BBD81A8E6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07BF7D7D-B144-654A-CF1A-9EF2B6399E92}"/>
              </a:ext>
            </a:extLst>
          </p:cNvPr>
          <p:cNvSpPr txBox="1"/>
          <p:nvPr/>
        </p:nvSpPr>
        <p:spPr>
          <a:xfrm>
            <a:off x="1346837" y="615190"/>
            <a:ext cx="9339416" cy="55707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Bocsánat, Hölgyeim és Uraim!</a:t>
            </a:r>
          </a:p>
          <a:p>
            <a:pPr algn="ctr"/>
            <a:endParaRPr lang="hu-HU" sz="3200" b="1" i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32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Elfelejtettem megemlíteni azoknak, akik értik a viccet:</a:t>
            </a:r>
          </a:p>
          <a:p>
            <a:pPr algn="ctr"/>
            <a:endParaRPr lang="hu-HU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hu-HU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Egyszer azt hittem, </a:t>
            </a:r>
          </a:p>
          <a:p>
            <a:pPr algn="ctr"/>
            <a:r>
              <a:rPr lang="hu-H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hogy tévedtem,</a:t>
            </a:r>
          </a:p>
          <a:p>
            <a:pPr algn="ctr"/>
            <a:r>
              <a:rPr lang="hu-HU" sz="40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 tévedtem!</a:t>
            </a:r>
          </a:p>
          <a:p>
            <a:pPr algn="ctr"/>
            <a:endParaRPr lang="hu-HU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hu-HU" sz="2400" b="1" i="1" dirty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Idézet egy számomra ismeretlen szerzőtől</a:t>
            </a:r>
          </a:p>
        </p:txBody>
      </p:sp>
    </p:spTree>
    <p:extLst>
      <p:ext uri="{BB962C8B-B14F-4D97-AF65-F5344CB8AC3E}">
        <p14:creationId xmlns:p14="http://schemas.microsoft.com/office/powerpoint/2010/main" val="39022348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>
        <p:comb/>
      </p:transition>
    </mc:Choice>
    <mc:Fallback>
      <p:transition spd="slow">
        <p:comb/>
      </p:transition>
    </mc:Fallback>
  </mc:AlternateContent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17457</TotalTime>
  <Words>10352</Words>
  <Application>Microsoft Office PowerPoint</Application>
  <PresentationFormat>Szélesvásznú</PresentationFormat>
  <Paragraphs>1385</Paragraphs>
  <Slides>148</Slides>
  <Notes>42</Notes>
  <HiddenSlides>0</HiddenSlides>
  <MMClips>6</MMClips>
  <ScaleCrop>false</ScaleCrop>
  <HeadingPairs>
    <vt:vector size="8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1</vt:i4>
      </vt:variant>
      <vt:variant>
        <vt:lpstr>Diacímek</vt:lpstr>
      </vt:variant>
      <vt:variant>
        <vt:i4>148</vt:i4>
      </vt:variant>
    </vt:vector>
  </HeadingPairs>
  <TitlesOfParts>
    <vt:vector size="156" baseType="lpstr">
      <vt:lpstr>Aptos</vt:lpstr>
      <vt:lpstr>Aptos Display</vt:lpstr>
      <vt:lpstr>Arial</vt:lpstr>
      <vt:lpstr>Calibri</vt:lpstr>
      <vt:lpstr>Roboto</vt:lpstr>
      <vt:lpstr>Times New Roman</vt:lpstr>
      <vt:lpstr>Office-téma</vt:lpstr>
      <vt:lpstr>Worksheet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     </vt:lpstr>
      <vt:lpstr>     </vt:lpstr>
      <vt:lpstr>     </vt:lpstr>
      <vt:lpstr>     </vt:lpstr>
      <vt:lpstr>     </vt:lpstr>
      <vt:lpstr>     </vt:lpstr>
      <vt:lpstr>    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Miklós Mihály Lohonyai</dc:creator>
  <cp:lastModifiedBy>Miklós Mihály Lohonyai</cp:lastModifiedBy>
  <cp:revision>1489</cp:revision>
  <dcterms:created xsi:type="dcterms:W3CDTF">2025-01-21T17:52:20Z</dcterms:created>
  <dcterms:modified xsi:type="dcterms:W3CDTF">2025-04-05T12:31:40Z</dcterms:modified>
</cp:coreProperties>
</file>